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64" r:id="rId5"/>
    <p:sldId id="265" r:id="rId6"/>
    <p:sldId id="266" r:id="rId7"/>
    <p:sldId id="277" r:id="rId8"/>
    <p:sldId id="263" r:id="rId9"/>
    <p:sldId id="267" r:id="rId10"/>
    <p:sldId id="270" r:id="rId11"/>
    <p:sldId id="274" r:id="rId12"/>
    <p:sldId id="275" r:id="rId13"/>
    <p:sldId id="276" r:id="rId14"/>
    <p:sldId id="261" r:id="rId15"/>
    <p:sldId id="272" r:id="rId16"/>
    <p:sldId id="273" r:id="rId17"/>
    <p:sldId id="268" r:id="rId18"/>
    <p:sldId id="262" r:id="rId19"/>
    <p:sldId id="259" r:id="rId20"/>
    <p:sldId id="26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9C0F8E-FC7E-49FE-BF81-1F8FA359052D}"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961A3747-CA84-434C-BF10-A4502F11CD40}">
      <dgm:prSet phldrT="[Text]"/>
      <dgm:spPr/>
      <dgm:t>
        <a:bodyPr/>
        <a:lstStyle/>
        <a:p>
          <a:r>
            <a:rPr lang="en-US" dirty="0" smtClean="0"/>
            <a:t>Membership &amp; Resource Application submitted via online form</a:t>
          </a:r>
          <a:endParaRPr lang="en-US" dirty="0"/>
        </a:p>
      </dgm:t>
    </dgm:pt>
    <dgm:pt modelId="{3C95AA1A-39A0-4B4C-A753-CB33D7B6F788}" type="parTrans" cxnId="{FCFC9D5A-B83B-46BE-9A67-4B75DBA76DBF}">
      <dgm:prSet/>
      <dgm:spPr/>
      <dgm:t>
        <a:bodyPr/>
        <a:lstStyle/>
        <a:p>
          <a:endParaRPr lang="en-US"/>
        </a:p>
      </dgm:t>
    </dgm:pt>
    <dgm:pt modelId="{44A7B079-7E2A-4504-A3E1-72C69E755FDD}" type="sibTrans" cxnId="{FCFC9D5A-B83B-46BE-9A67-4B75DBA76DBF}">
      <dgm:prSet/>
      <dgm:spPr/>
      <dgm:t>
        <a:bodyPr/>
        <a:lstStyle/>
        <a:p>
          <a:endParaRPr lang="en-US"/>
        </a:p>
      </dgm:t>
    </dgm:pt>
    <dgm:pt modelId="{6DFBF39B-3DC6-4B25-8318-1214EEC3FE14}">
      <dgm:prSet phldrT="[Text]"/>
      <dgm:spPr/>
      <dgm:t>
        <a:bodyPr/>
        <a:lstStyle/>
        <a:p>
          <a:r>
            <a:rPr lang="en-US" dirty="0" smtClean="0"/>
            <a:t>Member Services checks Membership Form &amp; Resource Services  evaluate Resource Application</a:t>
          </a:r>
          <a:endParaRPr lang="en-US" dirty="0"/>
        </a:p>
      </dgm:t>
    </dgm:pt>
    <dgm:pt modelId="{074EF5E0-7C1F-4A59-9C58-3CCD38E13B93}" type="parTrans" cxnId="{11C2DBBB-EEF4-43BF-B1FF-EB2BF83AB55D}">
      <dgm:prSet/>
      <dgm:spPr/>
      <dgm:t>
        <a:bodyPr/>
        <a:lstStyle/>
        <a:p>
          <a:endParaRPr lang="en-US"/>
        </a:p>
      </dgm:t>
    </dgm:pt>
    <dgm:pt modelId="{C0F0B4EE-9183-4E1A-A6E8-20AE6EFDADE3}" type="sibTrans" cxnId="{11C2DBBB-EEF4-43BF-B1FF-EB2BF83AB55D}">
      <dgm:prSet/>
      <dgm:spPr/>
      <dgm:t>
        <a:bodyPr/>
        <a:lstStyle/>
        <a:p>
          <a:endParaRPr lang="en-US"/>
        </a:p>
      </dgm:t>
    </dgm:pt>
    <dgm:pt modelId="{46803BCC-4E02-47F8-81A5-BD56FB5F052E}">
      <dgm:prSet phldrT="[Text]"/>
      <dgm:spPr/>
      <dgm:t>
        <a:bodyPr/>
        <a:lstStyle/>
        <a:p>
          <a:r>
            <a:rPr lang="en-US" dirty="0" smtClean="0"/>
            <a:t>The applicants is invoiced when Resource Application </a:t>
          </a:r>
          <a:r>
            <a:rPr lang="en-US" b="0" dirty="0" smtClean="0"/>
            <a:t>is</a:t>
          </a:r>
          <a:r>
            <a:rPr lang="en-US" dirty="0" smtClean="0"/>
            <a:t> ‘</a:t>
          </a:r>
          <a:r>
            <a:rPr lang="en-US" b="1" dirty="0" smtClean="0"/>
            <a:t>approved</a:t>
          </a:r>
          <a:r>
            <a:rPr lang="en-US" dirty="0" smtClean="0"/>
            <a:t>’</a:t>
          </a:r>
          <a:endParaRPr lang="en-US" dirty="0"/>
        </a:p>
      </dgm:t>
    </dgm:pt>
    <dgm:pt modelId="{D0E9AD4C-8BAD-48F9-BF35-864E63E3648A}" type="parTrans" cxnId="{EA9192F7-975F-4EBF-866D-FA73177D84AD}">
      <dgm:prSet/>
      <dgm:spPr/>
      <dgm:t>
        <a:bodyPr/>
        <a:lstStyle/>
        <a:p>
          <a:endParaRPr lang="en-US"/>
        </a:p>
      </dgm:t>
    </dgm:pt>
    <dgm:pt modelId="{C00D1692-AF5B-405F-96D6-30A655BFEFD5}" type="sibTrans" cxnId="{EA9192F7-975F-4EBF-866D-FA73177D84AD}">
      <dgm:prSet/>
      <dgm:spPr/>
      <dgm:t>
        <a:bodyPr/>
        <a:lstStyle/>
        <a:p>
          <a:endParaRPr lang="en-US"/>
        </a:p>
      </dgm:t>
    </dgm:pt>
    <dgm:pt modelId="{B5D342E1-7850-4C12-A57F-FD469DC47C9B}">
      <dgm:prSet phldrT="[Text]"/>
      <dgm:spPr/>
      <dgm:t>
        <a:bodyPr/>
        <a:lstStyle/>
        <a:p>
          <a:r>
            <a:rPr lang="en-US" dirty="0" smtClean="0"/>
            <a:t>Resources are delegated after membership payment is received</a:t>
          </a:r>
          <a:endParaRPr lang="en-US" dirty="0"/>
        </a:p>
      </dgm:t>
    </dgm:pt>
    <dgm:pt modelId="{AED00729-A456-492F-B376-21A019DE560A}" type="parTrans" cxnId="{8E779891-C8AB-4148-BEB7-733AB51BB53C}">
      <dgm:prSet/>
      <dgm:spPr/>
      <dgm:t>
        <a:bodyPr/>
        <a:lstStyle/>
        <a:p>
          <a:endParaRPr lang="en-US"/>
        </a:p>
      </dgm:t>
    </dgm:pt>
    <dgm:pt modelId="{7CA905BF-7624-49E5-8911-D7D8FF12443E}" type="sibTrans" cxnId="{8E779891-C8AB-4148-BEB7-733AB51BB53C}">
      <dgm:prSet/>
      <dgm:spPr/>
      <dgm:t>
        <a:bodyPr/>
        <a:lstStyle/>
        <a:p>
          <a:endParaRPr lang="en-US"/>
        </a:p>
      </dgm:t>
    </dgm:pt>
    <dgm:pt modelId="{92734E06-398B-4AE4-9320-5B5BDDC16219}">
      <dgm:prSet phldrT="[Text]"/>
      <dgm:spPr/>
      <dgm:t>
        <a:bodyPr/>
        <a:lstStyle/>
        <a:p>
          <a:r>
            <a:rPr lang="en-US" dirty="0" smtClean="0"/>
            <a:t>‘Welcome Pack’ sent to the new Member</a:t>
          </a:r>
          <a:endParaRPr lang="en-US" dirty="0"/>
        </a:p>
      </dgm:t>
    </dgm:pt>
    <dgm:pt modelId="{0FE8FA25-CA79-4E72-8136-3E0EEAE6BF33}" type="parTrans" cxnId="{D4D809BF-FBB3-4F73-90A8-9B3AA609897D}">
      <dgm:prSet/>
      <dgm:spPr/>
      <dgm:t>
        <a:bodyPr/>
        <a:lstStyle/>
        <a:p>
          <a:endParaRPr lang="en-US"/>
        </a:p>
      </dgm:t>
    </dgm:pt>
    <dgm:pt modelId="{0BB8CFDE-1F1B-438B-B12B-11214A6BDF72}" type="sibTrans" cxnId="{D4D809BF-FBB3-4F73-90A8-9B3AA609897D}">
      <dgm:prSet/>
      <dgm:spPr/>
      <dgm:t>
        <a:bodyPr/>
        <a:lstStyle/>
        <a:p>
          <a:endParaRPr lang="en-US"/>
        </a:p>
      </dgm:t>
    </dgm:pt>
    <dgm:pt modelId="{B3ED248F-AF62-4227-A75E-D300E18704DE}" type="pres">
      <dgm:prSet presAssocID="{A89C0F8E-FC7E-49FE-BF81-1F8FA359052D}" presName="Name0" presStyleCnt="0">
        <dgm:presLayoutVars>
          <dgm:dir/>
          <dgm:resizeHandles val="exact"/>
        </dgm:presLayoutVars>
      </dgm:prSet>
      <dgm:spPr/>
      <dgm:t>
        <a:bodyPr/>
        <a:lstStyle/>
        <a:p>
          <a:endParaRPr lang="en-US"/>
        </a:p>
      </dgm:t>
    </dgm:pt>
    <dgm:pt modelId="{1295537C-8C9C-4742-9816-8AC64E98CAAA}" type="pres">
      <dgm:prSet presAssocID="{A89C0F8E-FC7E-49FE-BF81-1F8FA359052D}" presName="cycle" presStyleCnt="0"/>
      <dgm:spPr/>
    </dgm:pt>
    <dgm:pt modelId="{7191E19F-316D-4C59-B028-FF8165053B3B}" type="pres">
      <dgm:prSet presAssocID="{961A3747-CA84-434C-BF10-A4502F11CD40}" presName="nodeFirstNode" presStyleLbl="node1" presStyleIdx="0" presStyleCnt="5">
        <dgm:presLayoutVars>
          <dgm:bulletEnabled val="1"/>
        </dgm:presLayoutVars>
      </dgm:prSet>
      <dgm:spPr/>
      <dgm:t>
        <a:bodyPr/>
        <a:lstStyle/>
        <a:p>
          <a:endParaRPr lang="en-US"/>
        </a:p>
      </dgm:t>
    </dgm:pt>
    <dgm:pt modelId="{02D01448-5939-4646-A7FD-5BE7C769FDDA}" type="pres">
      <dgm:prSet presAssocID="{44A7B079-7E2A-4504-A3E1-72C69E755FDD}" presName="sibTransFirstNode" presStyleLbl="bgShp" presStyleIdx="0" presStyleCnt="1" custAng="17899360" custLinFactNeighborX="9441" custLinFactNeighborY="-1052"/>
      <dgm:spPr/>
      <dgm:t>
        <a:bodyPr/>
        <a:lstStyle/>
        <a:p>
          <a:endParaRPr lang="en-US"/>
        </a:p>
      </dgm:t>
    </dgm:pt>
    <dgm:pt modelId="{919401ED-48E1-4FF7-B783-1ACF70407571}" type="pres">
      <dgm:prSet presAssocID="{6DFBF39B-3DC6-4B25-8318-1214EEC3FE14}" presName="nodeFollowingNodes" presStyleLbl="node1" presStyleIdx="1" presStyleCnt="5">
        <dgm:presLayoutVars>
          <dgm:bulletEnabled val="1"/>
        </dgm:presLayoutVars>
      </dgm:prSet>
      <dgm:spPr/>
      <dgm:t>
        <a:bodyPr/>
        <a:lstStyle/>
        <a:p>
          <a:endParaRPr lang="en-US"/>
        </a:p>
      </dgm:t>
    </dgm:pt>
    <dgm:pt modelId="{559790BA-26DA-4723-886B-195DB856EDD3}" type="pres">
      <dgm:prSet presAssocID="{46803BCC-4E02-47F8-81A5-BD56FB5F052E}" presName="nodeFollowingNodes" presStyleLbl="node1" presStyleIdx="2" presStyleCnt="5" custScaleY="104282" custRadScaleRad="100667" custRadScaleInc="-32022">
        <dgm:presLayoutVars>
          <dgm:bulletEnabled val="1"/>
        </dgm:presLayoutVars>
      </dgm:prSet>
      <dgm:spPr/>
      <dgm:t>
        <a:bodyPr/>
        <a:lstStyle/>
        <a:p>
          <a:endParaRPr lang="en-US"/>
        </a:p>
      </dgm:t>
    </dgm:pt>
    <dgm:pt modelId="{B9703726-7CAC-4BE5-8E35-CC26E6A14D24}" type="pres">
      <dgm:prSet presAssocID="{B5D342E1-7850-4C12-A57F-FD469DC47C9B}" presName="nodeFollowingNodes" presStyleLbl="node1" presStyleIdx="3" presStyleCnt="5" custRadScaleRad="97155" custRadScaleInc="29603">
        <dgm:presLayoutVars>
          <dgm:bulletEnabled val="1"/>
        </dgm:presLayoutVars>
      </dgm:prSet>
      <dgm:spPr/>
      <dgm:t>
        <a:bodyPr/>
        <a:lstStyle/>
        <a:p>
          <a:endParaRPr lang="en-US"/>
        </a:p>
      </dgm:t>
    </dgm:pt>
    <dgm:pt modelId="{A9F6DC8F-3DF0-4FBB-AE9D-9BA64563A801}" type="pres">
      <dgm:prSet presAssocID="{92734E06-398B-4AE4-9320-5B5BDDC16219}" presName="nodeFollowingNodes" presStyleLbl="node1" presStyleIdx="4" presStyleCnt="5" custRadScaleRad="100477" custRadScaleInc="-959">
        <dgm:presLayoutVars>
          <dgm:bulletEnabled val="1"/>
        </dgm:presLayoutVars>
      </dgm:prSet>
      <dgm:spPr/>
      <dgm:t>
        <a:bodyPr/>
        <a:lstStyle/>
        <a:p>
          <a:endParaRPr lang="en-US"/>
        </a:p>
      </dgm:t>
    </dgm:pt>
  </dgm:ptLst>
  <dgm:cxnLst>
    <dgm:cxn modelId="{EF60AD4F-EC96-4DAC-8290-C01EFF06C5F7}" type="presOf" srcId="{B5D342E1-7850-4C12-A57F-FD469DC47C9B}" destId="{B9703726-7CAC-4BE5-8E35-CC26E6A14D24}" srcOrd="0" destOrd="0" presId="urn:microsoft.com/office/officeart/2005/8/layout/cycle3"/>
    <dgm:cxn modelId="{EA9192F7-975F-4EBF-866D-FA73177D84AD}" srcId="{A89C0F8E-FC7E-49FE-BF81-1F8FA359052D}" destId="{46803BCC-4E02-47F8-81A5-BD56FB5F052E}" srcOrd="2" destOrd="0" parTransId="{D0E9AD4C-8BAD-48F9-BF35-864E63E3648A}" sibTransId="{C00D1692-AF5B-405F-96D6-30A655BFEFD5}"/>
    <dgm:cxn modelId="{77C7625A-8838-4F5D-BFB8-6CFCD2115EBD}" type="presOf" srcId="{92734E06-398B-4AE4-9320-5B5BDDC16219}" destId="{A9F6DC8F-3DF0-4FBB-AE9D-9BA64563A801}" srcOrd="0" destOrd="0" presId="urn:microsoft.com/office/officeart/2005/8/layout/cycle3"/>
    <dgm:cxn modelId="{78E9D636-3372-4D39-BF20-A7833384303B}" type="presOf" srcId="{6DFBF39B-3DC6-4B25-8318-1214EEC3FE14}" destId="{919401ED-48E1-4FF7-B783-1ACF70407571}" srcOrd="0" destOrd="0" presId="urn:microsoft.com/office/officeart/2005/8/layout/cycle3"/>
    <dgm:cxn modelId="{8E779891-C8AB-4148-BEB7-733AB51BB53C}" srcId="{A89C0F8E-FC7E-49FE-BF81-1F8FA359052D}" destId="{B5D342E1-7850-4C12-A57F-FD469DC47C9B}" srcOrd="3" destOrd="0" parTransId="{AED00729-A456-492F-B376-21A019DE560A}" sibTransId="{7CA905BF-7624-49E5-8911-D7D8FF12443E}"/>
    <dgm:cxn modelId="{AFB31602-CA49-4658-B74E-E1A279D2D535}" type="presOf" srcId="{961A3747-CA84-434C-BF10-A4502F11CD40}" destId="{7191E19F-316D-4C59-B028-FF8165053B3B}" srcOrd="0" destOrd="0" presId="urn:microsoft.com/office/officeart/2005/8/layout/cycle3"/>
    <dgm:cxn modelId="{11C2DBBB-EEF4-43BF-B1FF-EB2BF83AB55D}" srcId="{A89C0F8E-FC7E-49FE-BF81-1F8FA359052D}" destId="{6DFBF39B-3DC6-4B25-8318-1214EEC3FE14}" srcOrd="1" destOrd="0" parTransId="{074EF5E0-7C1F-4A59-9C58-3CCD38E13B93}" sibTransId="{C0F0B4EE-9183-4E1A-A6E8-20AE6EFDADE3}"/>
    <dgm:cxn modelId="{4F89AA18-6708-430D-919D-4747D4066EC8}" type="presOf" srcId="{A89C0F8E-FC7E-49FE-BF81-1F8FA359052D}" destId="{B3ED248F-AF62-4227-A75E-D300E18704DE}" srcOrd="0" destOrd="0" presId="urn:microsoft.com/office/officeart/2005/8/layout/cycle3"/>
    <dgm:cxn modelId="{83FEA1DC-76D0-4B6B-813A-7EAB90D9668F}" type="presOf" srcId="{46803BCC-4E02-47F8-81A5-BD56FB5F052E}" destId="{559790BA-26DA-4723-886B-195DB856EDD3}" srcOrd="0" destOrd="0" presId="urn:microsoft.com/office/officeart/2005/8/layout/cycle3"/>
    <dgm:cxn modelId="{8EFEFEC5-7F6E-45F9-9574-0F927FBF1D61}" type="presOf" srcId="{44A7B079-7E2A-4504-A3E1-72C69E755FDD}" destId="{02D01448-5939-4646-A7FD-5BE7C769FDDA}" srcOrd="0" destOrd="0" presId="urn:microsoft.com/office/officeart/2005/8/layout/cycle3"/>
    <dgm:cxn modelId="{FCFC9D5A-B83B-46BE-9A67-4B75DBA76DBF}" srcId="{A89C0F8E-FC7E-49FE-BF81-1F8FA359052D}" destId="{961A3747-CA84-434C-BF10-A4502F11CD40}" srcOrd="0" destOrd="0" parTransId="{3C95AA1A-39A0-4B4C-A753-CB33D7B6F788}" sibTransId="{44A7B079-7E2A-4504-A3E1-72C69E755FDD}"/>
    <dgm:cxn modelId="{D4D809BF-FBB3-4F73-90A8-9B3AA609897D}" srcId="{A89C0F8E-FC7E-49FE-BF81-1F8FA359052D}" destId="{92734E06-398B-4AE4-9320-5B5BDDC16219}" srcOrd="4" destOrd="0" parTransId="{0FE8FA25-CA79-4E72-8136-3E0EEAE6BF33}" sibTransId="{0BB8CFDE-1F1B-438B-B12B-11214A6BDF72}"/>
    <dgm:cxn modelId="{5A9605F2-1E08-44D8-B4C7-F20A4B145051}" type="presParOf" srcId="{B3ED248F-AF62-4227-A75E-D300E18704DE}" destId="{1295537C-8C9C-4742-9816-8AC64E98CAAA}" srcOrd="0" destOrd="0" presId="urn:microsoft.com/office/officeart/2005/8/layout/cycle3"/>
    <dgm:cxn modelId="{EBADC75B-0F2C-4913-B0D7-A1FCF3798500}" type="presParOf" srcId="{1295537C-8C9C-4742-9816-8AC64E98CAAA}" destId="{7191E19F-316D-4C59-B028-FF8165053B3B}" srcOrd="0" destOrd="0" presId="urn:microsoft.com/office/officeart/2005/8/layout/cycle3"/>
    <dgm:cxn modelId="{36A883A3-FCE9-46E4-8DE6-15B99B93A1E6}" type="presParOf" srcId="{1295537C-8C9C-4742-9816-8AC64E98CAAA}" destId="{02D01448-5939-4646-A7FD-5BE7C769FDDA}" srcOrd="1" destOrd="0" presId="urn:microsoft.com/office/officeart/2005/8/layout/cycle3"/>
    <dgm:cxn modelId="{B0DAFCE1-63D1-47EE-AF64-877322AA581A}" type="presParOf" srcId="{1295537C-8C9C-4742-9816-8AC64E98CAAA}" destId="{919401ED-48E1-4FF7-B783-1ACF70407571}" srcOrd="2" destOrd="0" presId="urn:microsoft.com/office/officeart/2005/8/layout/cycle3"/>
    <dgm:cxn modelId="{2B6F1E33-6379-43AD-8311-E99E1A25C0DB}" type="presParOf" srcId="{1295537C-8C9C-4742-9816-8AC64E98CAAA}" destId="{559790BA-26DA-4723-886B-195DB856EDD3}" srcOrd="3" destOrd="0" presId="urn:microsoft.com/office/officeart/2005/8/layout/cycle3"/>
    <dgm:cxn modelId="{0E056FBD-EFEE-425D-B112-D04FAD9D37BA}" type="presParOf" srcId="{1295537C-8C9C-4742-9816-8AC64E98CAAA}" destId="{B9703726-7CAC-4BE5-8E35-CC26E6A14D24}" srcOrd="4" destOrd="0" presId="urn:microsoft.com/office/officeart/2005/8/layout/cycle3"/>
    <dgm:cxn modelId="{131664A7-09CF-4963-940B-F4E1A304E6C5}" type="presParOf" srcId="{1295537C-8C9C-4742-9816-8AC64E98CAAA}" destId="{A9F6DC8F-3DF0-4FBB-AE9D-9BA64563A801}" srcOrd="5" destOrd="0" presId="urn:microsoft.com/office/officeart/2005/8/layout/cycle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9C0F8E-FC7E-49FE-BF81-1F8FA359052D}"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961A3747-CA84-434C-BF10-A4502F11CD40}">
      <dgm:prSet phldrT="[Text]"/>
      <dgm:spPr/>
      <dgm:t>
        <a:bodyPr/>
        <a:lstStyle/>
        <a:p>
          <a:r>
            <a:rPr lang="en-US" dirty="0" smtClean="0"/>
            <a:t>Membership Renewal reminder email sent 30 days before the account end date. </a:t>
          </a:r>
          <a:endParaRPr lang="en-US" dirty="0"/>
        </a:p>
      </dgm:t>
    </dgm:pt>
    <dgm:pt modelId="{3C95AA1A-39A0-4B4C-A753-CB33D7B6F788}" type="parTrans" cxnId="{FCFC9D5A-B83B-46BE-9A67-4B75DBA76DBF}">
      <dgm:prSet/>
      <dgm:spPr/>
      <dgm:t>
        <a:bodyPr/>
        <a:lstStyle/>
        <a:p>
          <a:endParaRPr lang="en-US"/>
        </a:p>
      </dgm:t>
    </dgm:pt>
    <dgm:pt modelId="{44A7B079-7E2A-4504-A3E1-72C69E755FDD}" type="sibTrans" cxnId="{FCFC9D5A-B83B-46BE-9A67-4B75DBA76DBF}">
      <dgm:prSet/>
      <dgm:spPr/>
      <dgm:t>
        <a:bodyPr/>
        <a:lstStyle/>
        <a:p>
          <a:endParaRPr lang="en-US"/>
        </a:p>
      </dgm:t>
    </dgm:pt>
    <dgm:pt modelId="{6DFBF39B-3DC6-4B25-8318-1214EEC3FE14}">
      <dgm:prSet phldrT="[Text]"/>
      <dgm:spPr/>
      <dgm:t>
        <a:bodyPr/>
        <a:lstStyle/>
        <a:p>
          <a:r>
            <a:rPr lang="en-US" dirty="0" smtClean="0"/>
            <a:t>Membership Renewal Invoice sent on the day after the account end date. </a:t>
          </a:r>
          <a:endParaRPr lang="en-US" dirty="0"/>
        </a:p>
      </dgm:t>
    </dgm:pt>
    <dgm:pt modelId="{074EF5E0-7C1F-4A59-9C58-3CCD38E13B93}" type="parTrans" cxnId="{11C2DBBB-EEF4-43BF-B1FF-EB2BF83AB55D}">
      <dgm:prSet/>
      <dgm:spPr/>
      <dgm:t>
        <a:bodyPr/>
        <a:lstStyle/>
        <a:p>
          <a:endParaRPr lang="en-US"/>
        </a:p>
      </dgm:t>
    </dgm:pt>
    <dgm:pt modelId="{C0F0B4EE-9183-4E1A-A6E8-20AE6EFDADE3}" type="sibTrans" cxnId="{11C2DBBB-EEF4-43BF-B1FF-EB2BF83AB55D}">
      <dgm:prSet/>
      <dgm:spPr/>
      <dgm:t>
        <a:bodyPr/>
        <a:lstStyle/>
        <a:p>
          <a:endParaRPr lang="en-US"/>
        </a:p>
      </dgm:t>
    </dgm:pt>
    <dgm:pt modelId="{46803BCC-4E02-47F8-81A5-BD56FB5F052E}">
      <dgm:prSet phldrT="[Text]"/>
      <dgm:spPr/>
      <dgm:t>
        <a:bodyPr/>
        <a:lstStyle/>
        <a:p>
          <a:r>
            <a:rPr lang="en-US" dirty="0" smtClean="0"/>
            <a:t>30 days after the Membership Renewal Invoice is sent and payment has not been made the status of account is set to ‘</a:t>
          </a:r>
          <a:r>
            <a:rPr lang="en-US" b="1" dirty="0" smtClean="0"/>
            <a:t>suspended’</a:t>
          </a:r>
          <a:endParaRPr lang="en-US" dirty="0"/>
        </a:p>
      </dgm:t>
    </dgm:pt>
    <dgm:pt modelId="{D0E9AD4C-8BAD-48F9-BF35-864E63E3648A}" type="parTrans" cxnId="{EA9192F7-975F-4EBF-866D-FA73177D84AD}">
      <dgm:prSet/>
      <dgm:spPr/>
      <dgm:t>
        <a:bodyPr/>
        <a:lstStyle/>
        <a:p>
          <a:endParaRPr lang="en-US"/>
        </a:p>
      </dgm:t>
    </dgm:pt>
    <dgm:pt modelId="{C00D1692-AF5B-405F-96D6-30A655BFEFD5}" type="sibTrans" cxnId="{EA9192F7-975F-4EBF-866D-FA73177D84AD}">
      <dgm:prSet/>
      <dgm:spPr/>
      <dgm:t>
        <a:bodyPr/>
        <a:lstStyle/>
        <a:p>
          <a:endParaRPr lang="en-US"/>
        </a:p>
      </dgm:t>
    </dgm:pt>
    <dgm:pt modelId="{B5D342E1-7850-4C12-A57F-FD469DC47C9B}">
      <dgm:prSet phldrT="[Text]"/>
      <dgm:spPr/>
      <dgm:t>
        <a:bodyPr/>
        <a:lstStyle/>
        <a:p>
          <a:r>
            <a:rPr lang="en-US" dirty="0" smtClean="0"/>
            <a:t>30 days after the status of account is set to ‘</a:t>
          </a:r>
          <a:r>
            <a:rPr lang="en-US" b="0" dirty="0" smtClean="0"/>
            <a:t>suspended’</a:t>
          </a:r>
          <a:r>
            <a:rPr lang="en-US" dirty="0" smtClean="0"/>
            <a:t> and payment has not been made, Finance will close the account.</a:t>
          </a:r>
          <a:endParaRPr lang="en-US" dirty="0"/>
        </a:p>
      </dgm:t>
    </dgm:pt>
    <dgm:pt modelId="{AED00729-A456-492F-B376-21A019DE560A}" type="parTrans" cxnId="{8E779891-C8AB-4148-BEB7-733AB51BB53C}">
      <dgm:prSet/>
      <dgm:spPr/>
      <dgm:t>
        <a:bodyPr/>
        <a:lstStyle/>
        <a:p>
          <a:endParaRPr lang="en-US"/>
        </a:p>
      </dgm:t>
    </dgm:pt>
    <dgm:pt modelId="{7CA905BF-7624-49E5-8911-D7D8FF12443E}" type="sibTrans" cxnId="{8E779891-C8AB-4148-BEB7-733AB51BB53C}">
      <dgm:prSet/>
      <dgm:spPr/>
      <dgm:t>
        <a:bodyPr/>
        <a:lstStyle/>
        <a:p>
          <a:endParaRPr lang="en-US"/>
        </a:p>
      </dgm:t>
    </dgm:pt>
    <dgm:pt modelId="{92734E06-398B-4AE4-9320-5B5BDDC16219}">
      <dgm:prSet phldrT="[Text]"/>
      <dgm:spPr/>
      <dgm:t>
        <a:bodyPr/>
        <a:lstStyle/>
        <a:p>
          <a:r>
            <a:rPr lang="en-US" dirty="0" smtClean="0"/>
            <a:t>Account ‘</a:t>
          </a:r>
          <a:r>
            <a:rPr lang="en-US" b="1" dirty="0" smtClean="0"/>
            <a:t>closed</a:t>
          </a:r>
          <a:r>
            <a:rPr lang="en-US" dirty="0" smtClean="0"/>
            <a:t>’ and resource(s) returned to the APNIC free pool. Member has 3 months to reactivate account.</a:t>
          </a:r>
          <a:endParaRPr lang="en-US" dirty="0"/>
        </a:p>
      </dgm:t>
    </dgm:pt>
    <dgm:pt modelId="{0FE8FA25-CA79-4E72-8136-3E0EEAE6BF33}" type="parTrans" cxnId="{D4D809BF-FBB3-4F73-90A8-9B3AA609897D}">
      <dgm:prSet/>
      <dgm:spPr/>
      <dgm:t>
        <a:bodyPr/>
        <a:lstStyle/>
        <a:p>
          <a:endParaRPr lang="en-US"/>
        </a:p>
      </dgm:t>
    </dgm:pt>
    <dgm:pt modelId="{0BB8CFDE-1F1B-438B-B12B-11214A6BDF72}" type="sibTrans" cxnId="{D4D809BF-FBB3-4F73-90A8-9B3AA609897D}">
      <dgm:prSet/>
      <dgm:spPr/>
      <dgm:t>
        <a:bodyPr/>
        <a:lstStyle/>
        <a:p>
          <a:endParaRPr lang="en-US"/>
        </a:p>
      </dgm:t>
    </dgm:pt>
    <dgm:pt modelId="{B3ED248F-AF62-4227-A75E-D300E18704DE}" type="pres">
      <dgm:prSet presAssocID="{A89C0F8E-FC7E-49FE-BF81-1F8FA359052D}" presName="Name0" presStyleCnt="0">
        <dgm:presLayoutVars>
          <dgm:dir/>
          <dgm:resizeHandles val="exact"/>
        </dgm:presLayoutVars>
      </dgm:prSet>
      <dgm:spPr/>
      <dgm:t>
        <a:bodyPr/>
        <a:lstStyle/>
        <a:p>
          <a:endParaRPr lang="en-US"/>
        </a:p>
      </dgm:t>
    </dgm:pt>
    <dgm:pt modelId="{1295537C-8C9C-4742-9816-8AC64E98CAAA}" type="pres">
      <dgm:prSet presAssocID="{A89C0F8E-FC7E-49FE-BF81-1F8FA359052D}" presName="cycle" presStyleCnt="0"/>
      <dgm:spPr/>
    </dgm:pt>
    <dgm:pt modelId="{7191E19F-316D-4C59-B028-FF8165053B3B}" type="pres">
      <dgm:prSet presAssocID="{961A3747-CA84-434C-BF10-A4502F11CD40}" presName="nodeFirstNode" presStyleLbl="node1" presStyleIdx="0" presStyleCnt="5" custRadScaleRad="103268" custRadScaleInc="-983">
        <dgm:presLayoutVars>
          <dgm:bulletEnabled val="1"/>
        </dgm:presLayoutVars>
      </dgm:prSet>
      <dgm:spPr/>
      <dgm:t>
        <a:bodyPr/>
        <a:lstStyle/>
        <a:p>
          <a:endParaRPr lang="en-US"/>
        </a:p>
      </dgm:t>
    </dgm:pt>
    <dgm:pt modelId="{02D01448-5939-4646-A7FD-5BE7C769FDDA}" type="pres">
      <dgm:prSet presAssocID="{44A7B079-7E2A-4504-A3E1-72C69E755FDD}" presName="sibTransFirstNode" presStyleLbl="bgShp" presStyleIdx="0" presStyleCnt="1" custAng="18023900" custLinFactNeighborX="10168" custLinFactNeighborY="1787"/>
      <dgm:spPr/>
      <dgm:t>
        <a:bodyPr/>
        <a:lstStyle/>
        <a:p>
          <a:endParaRPr lang="en-US"/>
        </a:p>
      </dgm:t>
    </dgm:pt>
    <dgm:pt modelId="{919401ED-48E1-4FF7-B783-1ACF70407571}" type="pres">
      <dgm:prSet presAssocID="{6DFBF39B-3DC6-4B25-8318-1214EEC3FE14}" presName="nodeFollowingNodes" presStyleLbl="node1" presStyleIdx="1" presStyleCnt="5">
        <dgm:presLayoutVars>
          <dgm:bulletEnabled val="1"/>
        </dgm:presLayoutVars>
      </dgm:prSet>
      <dgm:spPr/>
      <dgm:t>
        <a:bodyPr/>
        <a:lstStyle/>
        <a:p>
          <a:endParaRPr lang="en-US"/>
        </a:p>
      </dgm:t>
    </dgm:pt>
    <dgm:pt modelId="{559790BA-26DA-4723-886B-195DB856EDD3}" type="pres">
      <dgm:prSet presAssocID="{46803BCC-4E02-47F8-81A5-BD56FB5F052E}" presName="nodeFollowingNodes" presStyleLbl="node1" presStyleIdx="2" presStyleCnt="5" custScaleY="104282" custRadScaleRad="100667" custRadScaleInc="-32022">
        <dgm:presLayoutVars>
          <dgm:bulletEnabled val="1"/>
        </dgm:presLayoutVars>
      </dgm:prSet>
      <dgm:spPr/>
      <dgm:t>
        <a:bodyPr/>
        <a:lstStyle/>
        <a:p>
          <a:endParaRPr lang="en-US"/>
        </a:p>
      </dgm:t>
    </dgm:pt>
    <dgm:pt modelId="{B9703726-7CAC-4BE5-8E35-CC26E6A14D24}" type="pres">
      <dgm:prSet presAssocID="{B5D342E1-7850-4C12-A57F-FD469DC47C9B}" presName="nodeFollowingNodes" presStyleLbl="node1" presStyleIdx="3" presStyleCnt="5" custRadScaleRad="97155" custRadScaleInc="29603">
        <dgm:presLayoutVars>
          <dgm:bulletEnabled val="1"/>
        </dgm:presLayoutVars>
      </dgm:prSet>
      <dgm:spPr/>
      <dgm:t>
        <a:bodyPr/>
        <a:lstStyle/>
        <a:p>
          <a:endParaRPr lang="en-US"/>
        </a:p>
      </dgm:t>
    </dgm:pt>
    <dgm:pt modelId="{A9F6DC8F-3DF0-4FBB-AE9D-9BA64563A801}" type="pres">
      <dgm:prSet presAssocID="{92734E06-398B-4AE4-9320-5B5BDDC16219}" presName="nodeFollowingNodes" presStyleLbl="node1" presStyleIdx="4" presStyleCnt="5" custRadScaleRad="100477" custRadScaleInc="-959">
        <dgm:presLayoutVars>
          <dgm:bulletEnabled val="1"/>
        </dgm:presLayoutVars>
      </dgm:prSet>
      <dgm:spPr/>
      <dgm:t>
        <a:bodyPr/>
        <a:lstStyle/>
        <a:p>
          <a:endParaRPr lang="en-US"/>
        </a:p>
      </dgm:t>
    </dgm:pt>
  </dgm:ptLst>
  <dgm:cxnLst>
    <dgm:cxn modelId="{29274E52-4152-48A0-936D-17AC4F129B3E}" type="presOf" srcId="{A89C0F8E-FC7E-49FE-BF81-1F8FA359052D}" destId="{B3ED248F-AF62-4227-A75E-D300E18704DE}" srcOrd="0" destOrd="0" presId="urn:microsoft.com/office/officeart/2005/8/layout/cycle3"/>
    <dgm:cxn modelId="{EA9192F7-975F-4EBF-866D-FA73177D84AD}" srcId="{A89C0F8E-FC7E-49FE-BF81-1F8FA359052D}" destId="{46803BCC-4E02-47F8-81A5-BD56FB5F052E}" srcOrd="2" destOrd="0" parTransId="{D0E9AD4C-8BAD-48F9-BF35-864E63E3648A}" sibTransId="{C00D1692-AF5B-405F-96D6-30A655BFEFD5}"/>
    <dgm:cxn modelId="{3C1EF7E5-ABCF-46BB-AC09-C14AFA1EA21B}" type="presOf" srcId="{6DFBF39B-3DC6-4B25-8318-1214EEC3FE14}" destId="{919401ED-48E1-4FF7-B783-1ACF70407571}" srcOrd="0" destOrd="0" presId="urn:microsoft.com/office/officeart/2005/8/layout/cycle3"/>
    <dgm:cxn modelId="{64F51D35-AB03-4DBB-BB32-E5F0CECE65AE}" type="presOf" srcId="{961A3747-CA84-434C-BF10-A4502F11CD40}" destId="{7191E19F-316D-4C59-B028-FF8165053B3B}" srcOrd="0" destOrd="0" presId="urn:microsoft.com/office/officeart/2005/8/layout/cycle3"/>
    <dgm:cxn modelId="{8E779891-C8AB-4148-BEB7-733AB51BB53C}" srcId="{A89C0F8E-FC7E-49FE-BF81-1F8FA359052D}" destId="{B5D342E1-7850-4C12-A57F-FD469DC47C9B}" srcOrd="3" destOrd="0" parTransId="{AED00729-A456-492F-B376-21A019DE560A}" sibTransId="{7CA905BF-7624-49E5-8911-D7D8FF12443E}"/>
    <dgm:cxn modelId="{11C2DBBB-EEF4-43BF-B1FF-EB2BF83AB55D}" srcId="{A89C0F8E-FC7E-49FE-BF81-1F8FA359052D}" destId="{6DFBF39B-3DC6-4B25-8318-1214EEC3FE14}" srcOrd="1" destOrd="0" parTransId="{074EF5E0-7C1F-4A59-9C58-3CCD38E13B93}" sibTransId="{C0F0B4EE-9183-4E1A-A6E8-20AE6EFDADE3}"/>
    <dgm:cxn modelId="{CFA24ADD-9FF3-4A32-815F-52B44629FF9D}" type="presOf" srcId="{46803BCC-4E02-47F8-81A5-BD56FB5F052E}" destId="{559790BA-26DA-4723-886B-195DB856EDD3}" srcOrd="0" destOrd="0" presId="urn:microsoft.com/office/officeart/2005/8/layout/cycle3"/>
    <dgm:cxn modelId="{6A569717-93E1-4EF7-94D5-88C6118B7962}" type="presOf" srcId="{44A7B079-7E2A-4504-A3E1-72C69E755FDD}" destId="{02D01448-5939-4646-A7FD-5BE7C769FDDA}" srcOrd="0" destOrd="0" presId="urn:microsoft.com/office/officeart/2005/8/layout/cycle3"/>
    <dgm:cxn modelId="{FCFC9D5A-B83B-46BE-9A67-4B75DBA76DBF}" srcId="{A89C0F8E-FC7E-49FE-BF81-1F8FA359052D}" destId="{961A3747-CA84-434C-BF10-A4502F11CD40}" srcOrd="0" destOrd="0" parTransId="{3C95AA1A-39A0-4B4C-A753-CB33D7B6F788}" sibTransId="{44A7B079-7E2A-4504-A3E1-72C69E755FDD}"/>
    <dgm:cxn modelId="{D4D809BF-FBB3-4F73-90A8-9B3AA609897D}" srcId="{A89C0F8E-FC7E-49FE-BF81-1F8FA359052D}" destId="{92734E06-398B-4AE4-9320-5B5BDDC16219}" srcOrd="4" destOrd="0" parTransId="{0FE8FA25-CA79-4E72-8136-3E0EEAE6BF33}" sibTransId="{0BB8CFDE-1F1B-438B-B12B-11214A6BDF72}"/>
    <dgm:cxn modelId="{E5DC424D-A198-4F95-9ABA-6099045B3519}" type="presOf" srcId="{92734E06-398B-4AE4-9320-5B5BDDC16219}" destId="{A9F6DC8F-3DF0-4FBB-AE9D-9BA64563A801}" srcOrd="0" destOrd="0" presId="urn:microsoft.com/office/officeart/2005/8/layout/cycle3"/>
    <dgm:cxn modelId="{EE7B3F33-3B79-4596-9D66-6E91A31FA5D4}" type="presOf" srcId="{B5D342E1-7850-4C12-A57F-FD469DC47C9B}" destId="{B9703726-7CAC-4BE5-8E35-CC26E6A14D24}" srcOrd="0" destOrd="0" presId="urn:microsoft.com/office/officeart/2005/8/layout/cycle3"/>
    <dgm:cxn modelId="{A8B9D6A1-83E3-4567-840A-C59A804C01BC}" type="presParOf" srcId="{B3ED248F-AF62-4227-A75E-D300E18704DE}" destId="{1295537C-8C9C-4742-9816-8AC64E98CAAA}" srcOrd="0" destOrd="0" presId="urn:microsoft.com/office/officeart/2005/8/layout/cycle3"/>
    <dgm:cxn modelId="{186C8E21-C838-4417-B1EE-68B1B3BDC464}" type="presParOf" srcId="{1295537C-8C9C-4742-9816-8AC64E98CAAA}" destId="{7191E19F-316D-4C59-B028-FF8165053B3B}" srcOrd="0" destOrd="0" presId="urn:microsoft.com/office/officeart/2005/8/layout/cycle3"/>
    <dgm:cxn modelId="{D4000A05-35E5-490B-83A6-352B5567500F}" type="presParOf" srcId="{1295537C-8C9C-4742-9816-8AC64E98CAAA}" destId="{02D01448-5939-4646-A7FD-5BE7C769FDDA}" srcOrd="1" destOrd="0" presId="urn:microsoft.com/office/officeart/2005/8/layout/cycle3"/>
    <dgm:cxn modelId="{8C53957E-0CF5-4FB0-BFEA-14F63A7C298C}" type="presParOf" srcId="{1295537C-8C9C-4742-9816-8AC64E98CAAA}" destId="{919401ED-48E1-4FF7-B783-1ACF70407571}" srcOrd="2" destOrd="0" presId="urn:microsoft.com/office/officeart/2005/8/layout/cycle3"/>
    <dgm:cxn modelId="{FB790307-0EF6-4F23-A980-707D7523C80B}" type="presParOf" srcId="{1295537C-8C9C-4742-9816-8AC64E98CAAA}" destId="{559790BA-26DA-4723-886B-195DB856EDD3}" srcOrd="3" destOrd="0" presId="urn:microsoft.com/office/officeart/2005/8/layout/cycle3"/>
    <dgm:cxn modelId="{217E4464-B878-4F77-A49A-4D7937A2C647}" type="presParOf" srcId="{1295537C-8C9C-4742-9816-8AC64E98CAAA}" destId="{B9703726-7CAC-4BE5-8E35-CC26E6A14D24}" srcOrd="4" destOrd="0" presId="urn:microsoft.com/office/officeart/2005/8/layout/cycle3"/>
    <dgm:cxn modelId="{45BC02DD-FA47-4D79-92A0-F2A535F5FC02}" type="presParOf" srcId="{1295537C-8C9C-4742-9816-8AC64E98CAAA}" destId="{A9F6DC8F-3DF0-4FBB-AE9D-9BA64563A801}" srcOrd="5" destOrd="0" presId="urn:microsoft.com/office/officeart/2005/8/layout/cycle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D01448-5939-4646-A7FD-5BE7C769FDDA}">
      <dsp:nvSpPr>
        <dsp:cNvPr id="0" name=""/>
        <dsp:cNvSpPr/>
      </dsp:nvSpPr>
      <dsp:spPr>
        <a:xfrm rot="17899360">
          <a:off x="1577361" y="-87538"/>
          <a:ext cx="4640149" cy="4640149"/>
        </a:xfrm>
        <a:prstGeom prst="circularArrow">
          <a:avLst>
            <a:gd name="adj1" fmla="val 5544"/>
            <a:gd name="adj2" fmla="val 330680"/>
            <a:gd name="adj3" fmla="val 13794537"/>
            <a:gd name="adj4" fmla="val 17374647"/>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91E19F-316D-4C59-B028-FF8165053B3B}">
      <dsp:nvSpPr>
        <dsp:cNvPr id="0" name=""/>
        <dsp:cNvSpPr/>
      </dsp:nvSpPr>
      <dsp:spPr>
        <a:xfrm>
          <a:off x="2381688" y="-10636"/>
          <a:ext cx="2155343" cy="107767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Membership &amp; Resource Application submitted via online form</a:t>
          </a:r>
          <a:endParaRPr lang="en-US" sz="1300" kern="1200" dirty="0"/>
        </a:p>
      </dsp:txBody>
      <dsp:txXfrm>
        <a:off x="2381688" y="-10636"/>
        <a:ext cx="2155343" cy="1077671"/>
      </dsp:txXfrm>
    </dsp:sp>
    <dsp:sp modelId="{919401ED-48E1-4FF7-B783-1ACF70407571}">
      <dsp:nvSpPr>
        <dsp:cNvPr id="0" name=""/>
        <dsp:cNvSpPr/>
      </dsp:nvSpPr>
      <dsp:spPr>
        <a:xfrm>
          <a:off x="4263583" y="1356640"/>
          <a:ext cx="2155343" cy="107767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Member Services checks Membership Form &amp; Resource Services  evaluate Resource Application</a:t>
          </a:r>
          <a:endParaRPr lang="en-US" sz="1300" kern="1200" dirty="0"/>
        </a:p>
      </dsp:txBody>
      <dsp:txXfrm>
        <a:off x="4263583" y="1356640"/>
        <a:ext cx="2155343" cy="1077671"/>
      </dsp:txXfrm>
    </dsp:sp>
    <dsp:sp modelId="{559790BA-26DA-4723-886B-195DB856EDD3}">
      <dsp:nvSpPr>
        <dsp:cNvPr id="0" name=""/>
        <dsp:cNvSpPr/>
      </dsp:nvSpPr>
      <dsp:spPr>
        <a:xfrm>
          <a:off x="4017630" y="3081482"/>
          <a:ext cx="2155343" cy="112381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The applicants is invoiced when Resource Application </a:t>
          </a:r>
          <a:r>
            <a:rPr lang="en-US" sz="1300" b="0" kern="1200" dirty="0" smtClean="0"/>
            <a:t>is</a:t>
          </a:r>
          <a:r>
            <a:rPr lang="en-US" sz="1300" kern="1200" dirty="0" smtClean="0"/>
            <a:t> ‘</a:t>
          </a:r>
          <a:r>
            <a:rPr lang="en-US" sz="1300" b="1" kern="1200" dirty="0" smtClean="0"/>
            <a:t>approved</a:t>
          </a:r>
          <a:r>
            <a:rPr lang="en-US" sz="1300" kern="1200" dirty="0" smtClean="0"/>
            <a:t>’</a:t>
          </a:r>
          <a:endParaRPr lang="en-US" sz="1300" kern="1200" dirty="0"/>
        </a:p>
      </dsp:txBody>
      <dsp:txXfrm>
        <a:off x="4017630" y="3081482"/>
        <a:ext cx="2155343" cy="1123817"/>
      </dsp:txXfrm>
    </dsp:sp>
    <dsp:sp modelId="{B9703726-7CAC-4BE5-8E35-CC26E6A14D24}">
      <dsp:nvSpPr>
        <dsp:cNvPr id="0" name=""/>
        <dsp:cNvSpPr/>
      </dsp:nvSpPr>
      <dsp:spPr>
        <a:xfrm>
          <a:off x="831107" y="3104547"/>
          <a:ext cx="2155343" cy="107767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Resources are delegated after membership payment is received</a:t>
          </a:r>
          <a:endParaRPr lang="en-US" sz="1300" kern="1200" dirty="0"/>
        </a:p>
      </dsp:txBody>
      <dsp:txXfrm>
        <a:off x="831107" y="3104547"/>
        <a:ext cx="2155343" cy="1077671"/>
      </dsp:txXfrm>
    </dsp:sp>
    <dsp:sp modelId="{A9F6DC8F-3DF0-4FBB-AE9D-9BA64563A801}">
      <dsp:nvSpPr>
        <dsp:cNvPr id="0" name=""/>
        <dsp:cNvSpPr/>
      </dsp:nvSpPr>
      <dsp:spPr>
        <a:xfrm>
          <a:off x="484741" y="1372743"/>
          <a:ext cx="2155343" cy="107767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‘Welcome Pack’ sent to the new Member</a:t>
          </a:r>
          <a:endParaRPr lang="en-US" sz="1300" kern="1200" dirty="0"/>
        </a:p>
      </dsp:txBody>
      <dsp:txXfrm>
        <a:off x="484741" y="1372743"/>
        <a:ext cx="2155343" cy="10776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D01448-5939-4646-A7FD-5BE7C769FDDA}">
      <dsp:nvSpPr>
        <dsp:cNvPr id="0" name=""/>
        <dsp:cNvSpPr/>
      </dsp:nvSpPr>
      <dsp:spPr>
        <a:xfrm rot="18023900">
          <a:off x="1628482" y="42549"/>
          <a:ext cx="4364860" cy="4364860"/>
        </a:xfrm>
        <a:prstGeom prst="circularArrow">
          <a:avLst>
            <a:gd name="adj1" fmla="val 5544"/>
            <a:gd name="adj2" fmla="val 330680"/>
            <a:gd name="adj3" fmla="val 13798248"/>
            <a:gd name="adj4" fmla="val 17372393"/>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91E19F-316D-4C59-B028-FF8165053B3B}">
      <dsp:nvSpPr>
        <dsp:cNvPr id="0" name=""/>
        <dsp:cNvSpPr/>
      </dsp:nvSpPr>
      <dsp:spPr>
        <a:xfrm>
          <a:off x="2354998" y="-9216"/>
          <a:ext cx="2024190" cy="10120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Membership Renewal reminder email sent 30 days before the account end date. </a:t>
          </a:r>
          <a:endParaRPr lang="en-US" sz="1100" kern="1200" dirty="0"/>
        </a:p>
      </dsp:txBody>
      <dsp:txXfrm>
        <a:off x="2354998" y="-9216"/>
        <a:ext cx="2024190" cy="1012095"/>
      </dsp:txXfrm>
    </dsp:sp>
    <dsp:sp modelId="{919401ED-48E1-4FF7-B783-1ACF70407571}">
      <dsp:nvSpPr>
        <dsp:cNvPr id="0" name=""/>
        <dsp:cNvSpPr/>
      </dsp:nvSpPr>
      <dsp:spPr>
        <a:xfrm>
          <a:off x="4145031" y="1276942"/>
          <a:ext cx="2024190" cy="10120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Membership Renewal Invoice sent on the day after the account end date. </a:t>
          </a:r>
          <a:endParaRPr lang="en-US" sz="1100" kern="1200" dirty="0"/>
        </a:p>
      </dsp:txBody>
      <dsp:txXfrm>
        <a:off x="4145031" y="1276942"/>
        <a:ext cx="2024190" cy="1012095"/>
      </dsp:txXfrm>
    </dsp:sp>
    <dsp:sp modelId="{559790BA-26DA-4723-886B-195DB856EDD3}">
      <dsp:nvSpPr>
        <dsp:cNvPr id="0" name=""/>
        <dsp:cNvSpPr/>
      </dsp:nvSpPr>
      <dsp:spPr>
        <a:xfrm>
          <a:off x="3913670" y="2899489"/>
          <a:ext cx="2024190" cy="105543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30 days after the Membership Renewal Invoice is sent and payment has not been made the status of account is set to ‘</a:t>
          </a:r>
          <a:r>
            <a:rPr lang="en-US" sz="1100" b="1" kern="1200" dirty="0" smtClean="0"/>
            <a:t>suspended’</a:t>
          </a:r>
          <a:endParaRPr lang="en-US" sz="1100" kern="1200" dirty="0"/>
        </a:p>
      </dsp:txBody>
      <dsp:txXfrm>
        <a:off x="3913670" y="2899489"/>
        <a:ext cx="2024190" cy="1055432"/>
      </dsp:txXfrm>
    </dsp:sp>
    <dsp:sp modelId="{B9703726-7CAC-4BE5-8E35-CC26E6A14D24}">
      <dsp:nvSpPr>
        <dsp:cNvPr id="0" name=""/>
        <dsp:cNvSpPr/>
      </dsp:nvSpPr>
      <dsp:spPr>
        <a:xfrm>
          <a:off x="916196" y="2921150"/>
          <a:ext cx="2024190" cy="10120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30 days after the status of account is set to ‘</a:t>
          </a:r>
          <a:r>
            <a:rPr lang="en-US" sz="1100" b="0" kern="1200" dirty="0" smtClean="0"/>
            <a:t>suspended’</a:t>
          </a:r>
          <a:r>
            <a:rPr lang="en-US" sz="1100" kern="1200" dirty="0" smtClean="0"/>
            <a:t> and payment has not been made, Finance will close the account.</a:t>
          </a:r>
          <a:endParaRPr lang="en-US" sz="1100" kern="1200" dirty="0"/>
        </a:p>
      </dsp:txBody>
      <dsp:txXfrm>
        <a:off x="916196" y="2921150"/>
        <a:ext cx="2024190" cy="1012095"/>
      </dsp:txXfrm>
    </dsp:sp>
    <dsp:sp modelId="{A9F6DC8F-3DF0-4FBB-AE9D-9BA64563A801}">
      <dsp:nvSpPr>
        <dsp:cNvPr id="0" name=""/>
        <dsp:cNvSpPr/>
      </dsp:nvSpPr>
      <dsp:spPr>
        <a:xfrm>
          <a:off x="590379" y="1292090"/>
          <a:ext cx="2024190" cy="10120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Account ‘</a:t>
          </a:r>
          <a:r>
            <a:rPr lang="en-US" sz="1100" b="1" kern="1200" dirty="0" smtClean="0"/>
            <a:t>closed</a:t>
          </a:r>
          <a:r>
            <a:rPr lang="en-US" sz="1100" kern="1200" dirty="0" smtClean="0"/>
            <a:t>’ and resource(s) returned to the APNIC free pool. Member has 3 months to reactivate account.</a:t>
          </a:r>
          <a:endParaRPr lang="en-US" sz="1100" kern="1200" dirty="0"/>
        </a:p>
      </dsp:txBody>
      <dsp:txXfrm>
        <a:off x="590379" y="1292090"/>
        <a:ext cx="2024190" cy="101209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13296C-7F27-4778-AD26-6D9AEA6D2D67}" type="datetimeFigureOut">
              <a:rPr lang="en-AU" smtClean="0"/>
              <a:pPr/>
              <a:t>26/07/2011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ACEFA3-39DC-4DF7-ABC9-E60023A6447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pPr defTabSz="917575"/>
            <a:fld id="{687D45D5-E7A1-40B1-BA75-6BBB028EA926}" type="slidenum">
              <a:rPr lang="en-GB">
                <a:latin typeface="Times New Roman" charset="0"/>
              </a:rPr>
              <a:pPr defTabSz="917575"/>
              <a:t>4</a:t>
            </a:fld>
            <a:endParaRPr lang="en-GB">
              <a:latin typeface="Times New Roman" charset="0"/>
            </a:endParaRPr>
          </a:p>
        </p:txBody>
      </p:sp>
      <p:sp>
        <p:nvSpPr>
          <p:cNvPr id="73731" name="Rectangle 2"/>
          <p:cNvSpPr>
            <a:spLocks noGrp="1" noRot="1" noChangeAspect="1" noChangeArrowheads="1" noTextEdit="1"/>
          </p:cNvSpPr>
          <p:nvPr>
            <p:ph type="sldImg"/>
          </p:nvPr>
        </p:nvSpPr>
        <p:spPr>
          <a:xfrm>
            <a:off x="943336" y="685066"/>
            <a:ext cx="4977736" cy="3426795"/>
          </a:xfrm>
          <a:solidFill>
            <a:srgbClr val="FFFFFF"/>
          </a:solidFill>
          <a:ln/>
        </p:spPr>
      </p:sp>
      <p:sp>
        <p:nvSpPr>
          <p:cNvPr id="73732" name="Rectangle 3"/>
          <p:cNvSpPr>
            <a:spLocks noGrp="1" noChangeArrowheads="1"/>
          </p:cNvSpPr>
          <p:nvPr>
            <p:ph type="body" idx="1"/>
          </p:nvPr>
        </p:nvSpPr>
        <p:spPr>
          <a:solidFill>
            <a:srgbClr val="FFFFFF"/>
          </a:solidFill>
          <a:ln>
            <a:solidFill>
              <a:srgbClr val="000000"/>
            </a:solidFill>
          </a:ln>
        </p:spPr>
        <p:txBody>
          <a:bodyPr/>
          <a:lstStyle/>
          <a:p>
            <a:r>
              <a:rPr lang="en-GB" smtClean="0"/>
              <a:t>APNIC Policy document (http://www.apnic.net/docs/policy/add-manage-policy.html#4.4.1):</a:t>
            </a:r>
          </a:p>
          <a:p>
            <a:endParaRPr lang="en-GB" smtClean="0"/>
          </a:p>
          <a:p>
            <a:r>
              <a:rPr lang="en-GB" b="1" smtClean="0"/>
              <a:t>4.4.1 Allocated</a:t>
            </a:r>
          </a:p>
          <a:p>
            <a:r>
              <a:rPr lang="en-GB" smtClean="0"/>
              <a:t>Allocated address space is address space that is distributed to IRs or other organisations for the purpose of subsequent distribution by them.</a:t>
            </a:r>
            <a:endParaRPr lang="en-GB" b="1" smtClean="0"/>
          </a:p>
          <a:p>
            <a:r>
              <a:rPr lang="en-GB" b="1" smtClean="0"/>
              <a:t>4.4.2 Assigned</a:t>
            </a:r>
          </a:p>
          <a:p>
            <a:r>
              <a:rPr lang="en-GB" smtClean="0"/>
              <a:t>Assigned address space is address space that is delegated to an ISP or end-user, for specific use within the Internet infrastructure they operate. Assignments must only be made for specific, documented purposes and may not be sub-assigned.</a:t>
            </a:r>
          </a:p>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661A86F2-EFE8-4948-B3B5-63E5798FA55B}" type="slidenum">
              <a:rPr lang="en-US"/>
              <a:pPr/>
              <a:t>5</a:t>
            </a:fld>
            <a:endParaRPr lang="en-US"/>
          </a:p>
        </p:txBody>
      </p:sp>
      <p:sp>
        <p:nvSpPr>
          <p:cNvPr id="74755" name="Rectangle 7"/>
          <p:cNvSpPr txBox="1">
            <a:spLocks noGrp="1" noChangeArrowheads="1"/>
          </p:cNvSpPr>
          <p:nvPr/>
        </p:nvSpPr>
        <p:spPr bwMode="auto">
          <a:xfrm>
            <a:off x="3885453" y="8688271"/>
            <a:ext cx="2972547" cy="455730"/>
          </a:xfrm>
          <a:prstGeom prst="rect">
            <a:avLst/>
          </a:prstGeom>
          <a:noFill/>
          <a:ln w="9525">
            <a:noFill/>
            <a:miter lim="800000"/>
            <a:headEnd/>
            <a:tailEnd/>
          </a:ln>
        </p:spPr>
        <p:txBody>
          <a:bodyPr lIns="93963" tIns="46982" rIns="93963" bIns="46982" anchor="b"/>
          <a:lstStyle/>
          <a:p>
            <a:pPr algn="r" defTabSz="920750"/>
            <a:fld id="{82C8DCAE-1565-4373-AC28-933FBC7AADFA}" type="slidenum">
              <a:rPr lang="en-GB" sz="1200"/>
              <a:pPr algn="r" defTabSz="920750"/>
              <a:t>5</a:t>
            </a:fld>
            <a:endParaRPr lang="en-GB" sz="1200"/>
          </a:p>
        </p:txBody>
      </p:sp>
      <p:sp>
        <p:nvSpPr>
          <p:cNvPr id="74756" name="Rectangle 2"/>
          <p:cNvSpPr>
            <a:spLocks noGrp="1" noRot="1" noChangeAspect="1" noChangeArrowheads="1" noTextEdit="1"/>
          </p:cNvSpPr>
          <p:nvPr>
            <p:ph type="sldImg"/>
          </p:nvPr>
        </p:nvSpPr>
        <p:spPr>
          <a:xfrm>
            <a:off x="1147763" y="684213"/>
            <a:ext cx="4570412" cy="3427412"/>
          </a:xfrm>
          <a:solidFill>
            <a:srgbClr val="FFFFFF"/>
          </a:solidFill>
          <a:ln/>
        </p:spPr>
      </p:sp>
      <p:sp>
        <p:nvSpPr>
          <p:cNvPr id="74757" name="Rectangle 3"/>
          <p:cNvSpPr>
            <a:spLocks noGrp="1" noChangeArrowheads="1"/>
          </p:cNvSpPr>
          <p:nvPr>
            <p:ph type="body" idx="1"/>
          </p:nvPr>
        </p:nvSpPr>
        <p:spPr>
          <a:xfrm>
            <a:off x="912906" y="4344135"/>
            <a:ext cx="5032190" cy="4114800"/>
          </a:xfrm>
          <a:solidFill>
            <a:srgbClr val="FFFFFF"/>
          </a:solidFill>
          <a:ln>
            <a:solidFill>
              <a:srgbClr val="000000"/>
            </a:solidFill>
          </a:ln>
        </p:spPr>
        <p:txBody>
          <a:bodyPr lIns="93963" tIns="46982" rIns="93963" bIns="46982"/>
          <a:lstStyle/>
          <a:p>
            <a:pPr eaLnBrk="1" hangingPunct="1"/>
            <a:r>
              <a:rPr lang="en-US" u="sng" smtClean="0"/>
              <a:t>Allocation</a:t>
            </a:r>
          </a:p>
          <a:p>
            <a:pPr eaLnBrk="1" hangingPunct="1"/>
            <a:r>
              <a:rPr lang="en-US" i="1" smtClean="0"/>
              <a:t>“A block of address space held by an IR (or downstream ISP) for subsequent allocation or assignment”</a:t>
            </a:r>
          </a:p>
          <a:p>
            <a:pPr lvl="2" eaLnBrk="1" hangingPunct="1"/>
            <a:r>
              <a:rPr lang="en-US" smtClean="0"/>
              <a:t>Not yet used to address any networks</a:t>
            </a:r>
          </a:p>
          <a:p>
            <a:pPr lvl="2" eaLnBrk="1" hangingPunct="1"/>
            <a:endParaRPr lang="en-US" smtClean="0"/>
          </a:p>
          <a:p>
            <a:pPr eaLnBrk="1" hangingPunct="1"/>
            <a:r>
              <a:rPr lang="en-US" u="sng" smtClean="0"/>
              <a:t>Assignment</a:t>
            </a:r>
          </a:p>
          <a:p>
            <a:pPr eaLnBrk="1" hangingPunct="1"/>
            <a:r>
              <a:rPr lang="en-US" i="1" smtClean="0"/>
              <a:t>“A block of address space used to address an operational network”</a:t>
            </a:r>
          </a:p>
          <a:p>
            <a:pPr lvl="2" eaLnBrk="1" hangingPunct="1"/>
            <a:r>
              <a:rPr lang="en-US" smtClean="0"/>
              <a:t>May be provided to LIR customers, or used for an LIR’s infrastructure (‘self-assignment’)</a:t>
            </a:r>
          </a:p>
          <a:p>
            <a:pPr eaLnBrk="1" hangingPunct="1"/>
            <a:endParaRPr lang="en-US" smtClean="0"/>
          </a:p>
          <a:p>
            <a:pPr eaLnBrk="1" hangingPunct="1"/>
            <a:r>
              <a:rPr lang="en-US" smtClean="0"/>
              <a:t>In the case where an APNIC member provides addresses for their customers’ infrastructure, they make an assignment. (These are addresses actually in use.) </a:t>
            </a:r>
          </a:p>
          <a:p>
            <a:pPr eaLnBrk="1" hangingPunct="1"/>
            <a:r>
              <a:rPr lang="en-US" smtClean="0"/>
              <a:t>In the case where you provide addresses to a downstream provider who then further assigns the addresses, you make a sub-allocation. Your downstream provider then makes assignments to the end-user.</a:t>
            </a:r>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pPr defTabSz="917575"/>
            <a:fld id="{4298C6F1-59A1-4933-BEE0-94ED1BBCE5FA}" type="slidenum">
              <a:rPr lang="en-GB">
                <a:latin typeface="Times New Roman" charset="0"/>
              </a:rPr>
              <a:pPr defTabSz="917575"/>
              <a:t>6</a:t>
            </a:fld>
            <a:endParaRPr lang="en-GB">
              <a:latin typeface="Times New Roman" charset="0"/>
            </a:endParaRPr>
          </a:p>
        </p:txBody>
      </p:sp>
      <p:sp>
        <p:nvSpPr>
          <p:cNvPr id="75779" name="Rectangle 2"/>
          <p:cNvSpPr>
            <a:spLocks noGrp="1" noRot="1" noChangeAspect="1" noChangeArrowheads="1" noTextEdit="1"/>
          </p:cNvSpPr>
          <p:nvPr>
            <p:ph type="sldImg"/>
          </p:nvPr>
        </p:nvSpPr>
        <p:spPr>
          <a:xfrm>
            <a:off x="1147763" y="685800"/>
            <a:ext cx="4568825" cy="3425825"/>
          </a:xfrm>
          <a:solidFill>
            <a:srgbClr val="FFFFFF"/>
          </a:solidFill>
          <a:ln/>
        </p:spPr>
      </p:sp>
      <p:sp>
        <p:nvSpPr>
          <p:cNvPr id="75780" name="Rectangle 3"/>
          <p:cNvSpPr>
            <a:spLocks noGrp="1" noChangeArrowheads="1"/>
          </p:cNvSpPr>
          <p:nvPr>
            <p:ph type="body" idx="1"/>
          </p:nvPr>
        </p:nvSpPr>
        <p:spPr>
          <a:solidFill>
            <a:srgbClr val="FFFFFF"/>
          </a:solidFill>
          <a:ln>
            <a:solidFill>
              <a:srgbClr val="000000"/>
            </a:solidFill>
          </a:ln>
        </p:spPr>
        <p:txBody>
          <a:bodyPr/>
          <a:lstStyle/>
          <a:p>
            <a:r>
              <a:rPr lang="en-GB" smtClean="0"/>
              <a:t>Aggregation</a:t>
            </a:r>
          </a:p>
          <a:p>
            <a:r>
              <a:rPr lang="en-GB" smtClean="0"/>
              <a:t>Wherever possible, address space should be distributed in a hierarchical manner, according to the topology of network infrastructure. This is necessary to permit the aggregation of routing information by ISPs, and to limit the expansion of Internet routing tables. (APNIC policy document)</a:t>
            </a:r>
          </a:p>
          <a:p>
            <a:endParaRPr lang="en-US" smtClean="0"/>
          </a:p>
          <a:p>
            <a:r>
              <a:rPr lang="en-GB" b="1" smtClean="0"/>
              <a:t>Routability</a:t>
            </a:r>
          </a:p>
          <a:p>
            <a:r>
              <a:rPr lang="en-GB" smtClean="0"/>
              <a:t>The routability of address space throughout the Internet can never be guaranteed by any single organisation. To reduce the number of globally advertised routes, ISPs may implement route filtering policies based on prefix length. As a result, small portable assignments are the most likely to suffer routability problems. Therefore, APNIC policies encourage those seeking address space to request from upstream providers rather than from APNIC directly. (APNIC policy document)</a:t>
            </a:r>
          </a:p>
          <a:p>
            <a:endParaRPr lang="en-US" smtClean="0"/>
          </a:p>
          <a:p>
            <a:r>
              <a:rPr lang="en-US" smtClean="0"/>
              <a:t>Portable assignments are discouraged as it adds to the growing size of the routing tables. Portable assignments does allow customers to be independent from their upstream as they can keep the addresses when they change ISP. </a:t>
            </a:r>
          </a:p>
          <a:p>
            <a:r>
              <a:rPr lang="en-US" smtClean="0"/>
              <a:t>Customers applying for portable assignments are informed that these smaller routes may be filtered by some ISPs. </a:t>
            </a:r>
          </a:p>
          <a:p>
            <a:endParaRPr lang="en-US" smtClean="0"/>
          </a:p>
          <a:p>
            <a:r>
              <a:rPr lang="en-US" smtClean="0"/>
              <a:t>Non-portable assignments is the only way to effectively scale the Internet. (More about this later on.)</a:t>
            </a:r>
          </a:p>
          <a:p>
            <a:endParaRPr lang="en-GB" smtClean="0"/>
          </a:p>
          <a:p>
            <a:r>
              <a:rPr lang="en-GB" b="1" smtClean="0"/>
              <a:t>FAQ: </a:t>
            </a:r>
            <a:r>
              <a:rPr lang="en-GB" smtClean="0"/>
              <a:t>What is the min size on filtering?</a:t>
            </a:r>
          </a:p>
          <a:p>
            <a:r>
              <a:rPr lang="en-GB" b="1" smtClean="0"/>
              <a:t>A:</a:t>
            </a:r>
            <a:r>
              <a:rPr lang="en-GB" smtClean="0"/>
              <a:t> depends on ISP policy. Check/ negotiate with your transit provider.</a:t>
            </a:r>
            <a:endParaRPr lang="en-GB" b="1" smtClean="0"/>
          </a:p>
          <a:p>
            <a:endParaRPr lang="en-GB" b="1" smtClean="0"/>
          </a:p>
          <a:p>
            <a:endParaRPr lang="en-GB" b="1" smtClean="0"/>
          </a:p>
          <a:p>
            <a:r>
              <a:rPr lang="en-GB" b="1" smtClean="0"/>
              <a:t>References</a:t>
            </a:r>
            <a:r>
              <a:rPr lang="en-GB" smtClean="0"/>
              <a:t>:</a:t>
            </a:r>
          </a:p>
          <a:p>
            <a:r>
              <a:rPr lang="en-GB" smtClean="0"/>
              <a:t>Policy document: http://www.apnic.net/docs/policy/add-manage-policy.html#6.1</a:t>
            </a:r>
          </a:p>
          <a:p>
            <a:r>
              <a:rPr lang="en-GB" smtClean="0"/>
              <a:t>	http://www.apnic.net/docs/policy/add-manage-policy.html#5.1.3</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fld id="{3ABBAB94-7831-43E5-9766-97DAA14DCD56}" type="slidenum">
              <a:rPr lang="en-GB"/>
              <a:pPr/>
              <a:t>10</a:t>
            </a:fld>
            <a:endParaRPr lang="en-GB"/>
          </a:p>
        </p:txBody>
      </p:sp>
      <p:sp>
        <p:nvSpPr>
          <p:cNvPr id="17411"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ln>
        </p:spPr>
      </p:sp>
      <p:sp>
        <p:nvSpPr>
          <p:cNvPr id="17412" name="Text Box 2"/>
          <p:cNvSpPr txBox="1">
            <a:spLocks noGrp="1" noChangeArrowheads="1"/>
          </p:cNvSpPr>
          <p:nvPr>
            <p:ph type="body" idx="1"/>
          </p:nvPr>
        </p:nvSpPr>
        <p:spPr>
          <a:xfrm>
            <a:off x="685512" y="4343230"/>
            <a:ext cx="5486976" cy="4115139"/>
          </a:xfrm>
          <a:noFill/>
          <a:ln/>
        </p:spPr>
        <p:txBody>
          <a:bodyPr wrap="none" anchor="ct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fld id="{3ABBAB94-7831-43E5-9766-97DAA14DCD56}" type="slidenum">
              <a:rPr lang="en-GB"/>
              <a:pPr/>
              <a:t>15</a:t>
            </a:fld>
            <a:endParaRPr lang="en-GB"/>
          </a:p>
        </p:txBody>
      </p:sp>
      <p:sp>
        <p:nvSpPr>
          <p:cNvPr id="17411"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ln>
        </p:spPr>
      </p:sp>
      <p:sp>
        <p:nvSpPr>
          <p:cNvPr id="17412" name="Text Box 2"/>
          <p:cNvSpPr txBox="1">
            <a:spLocks noGrp="1" noChangeArrowheads="1"/>
          </p:cNvSpPr>
          <p:nvPr>
            <p:ph type="body" idx="1"/>
          </p:nvPr>
        </p:nvSpPr>
        <p:spPr>
          <a:xfrm>
            <a:off x="685512" y="4343230"/>
            <a:ext cx="5486976" cy="4115139"/>
          </a:xfrm>
          <a:noFill/>
          <a:ln/>
        </p:spPr>
        <p:txBody>
          <a:bodyPr wrap="none" anchor="ct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fld id="{3ABBAB94-7831-43E5-9766-97DAA14DCD56}" type="slidenum">
              <a:rPr lang="en-GB"/>
              <a:pPr/>
              <a:t>16</a:t>
            </a:fld>
            <a:endParaRPr lang="en-GB"/>
          </a:p>
        </p:txBody>
      </p:sp>
      <p:sp>
        <p:nvSpPr>
          <p:cNvPr id="17411"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ln>
        </p:spPr>
      </p:sp>
      <p:sp>
        <p:nvSpPr>
          <p:cNvPr id="17412" name="Text Box 2"/>
          <p:cNvSpPr txBox="1">
            <a:spLocks noGrp="1" noChangeArrowheads="1"/>
          </p:cNvSpPr>
          <p:nvPr>
            <p:ph type="body" idx="1"/>
          </p:nvPr>
        </p:nvSpPr>
        <p:spPr>
          <a:xfrm>
            <a:off x="685512" y="4343230"/>
            <a:ext cx="5486976" cy="4115139"/>
          </a:xfrm>
          <a:noFill/>
          <a:ln/>
        </p:spPr>
        <p:txBody>
          <a:bodyPr wrap="none" anchor="ct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US"/>
          </a:p>
        </p:txBody>
      </p:sp>
      <p:sp>
        <p:nvSpPr>
          <p:cNvPr id="4" name="Rectangle 4"/>
          <p:cNvSpPr>
            <a:spLocks noGrp="1" noChangeArrowheads="1"/>
          </p:cNvSpPr>
          <p:nvPr>
            <p:ph type="ftr" idx="10"/>
          </p:nvPr>
        </p:nvSpPr>
        <p:spPr>
          <a:ln/>
        </p:spPr>
        <p:txBody>
          <a:bodyPr/>
          <a:lstStyle>
            <a:lvl1pPr>
              <a:defRPr/>
            </a:lvl1pPr>
          </a:lstStyle>
          <a:p>
            <a:endParaRPr lang="en-AU"/>
          </a:p>
        </p:txBody>
      </p:sp>
      <p:sp>
        <p:nvSpPr>
          <p:cNvPr id="5"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idx="10"/>
          </p:nvPr>
        </p:nvSpPr>
        <p:spPr>
          <a:ln/>
        </p:spPr>
        <p:txBody>
          <a:bodyPr/>
          <a:lstStyle>
            <a:lvl1pPr>
              <a:defRPr/>
            </a:lvl1pPr>
          </a:lstStyle>
          <a:p>
            <a:endParaRPr lang="en-AU"/>
          </a:p>
        </p:txBody>
      </p:sp>
      <p:sp>
        <p:nvSpPr>
          <p:cNvPr id="5"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880" y="273629"/>
            <a:ext cx="2056320" cy="585565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6481" y="273629"/>
            <a:ext cx="6032160" cy="585565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idx="10"/>
          </p:nvPr>
        </p:nvSpPr>
        <p:spPr>
          <a:ln/>
        </p:spPr>
        <p:txBody>
          <a:bodyPr/>
          <a:lstStyle>
            <a:lvl1pPr>
              <a:defRPr/>
            </a:lvl1pPr>
          </a:lstStyle>
          <a:p>
            <a:endParaRPr lang="en-AU"/>
          </a:p>
        </p:txBody>
      </p:sp>
      <p:sp>
        <p:nvSpPr>
          <p:cNvPr id="5"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Rectangle 4"/>
          <p:cNvSpPr>
            <a:spLocks noGrp="1" noChangeArrowheads="1"/>
          </p:cNvSpPr>
          <p:nvPr>
            <p:ph type="ftr" idx="10"/>
          </p:nvPr>
        </p:nvSpPr>
        <p:spPr>
          <a:ln/>
        </p:spPr>
        <p:txBody>
          <a:bodyPr/>
          <a:lstStyle>
            <a:lvl1pPr>
              <a:defRPr/>
            </a:lvl1pPr>
          </a:lstStyle>
          <a:p>
            <a:endParaRPr lang="en-AU"/>
          </a:p>
        </p:txBody>
      </p:sp>
      <p:sp>
        <p:nvSpPr>
          <p:cNvPr id="4"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idx="10"/>
          </p:nvPr>
        </p:nvSpPr>
        <p:spPr>
          <a:ln/>
        </p:spPr>
        <p:txBody>
          <a:bodyPr/>
          <a:lstStyle>
            <a:lvl1pPr>
              <a:defRPr/>
            </a:lvl1pPr>
          </a:lstStyle>
          <a:p>
            <a:endParaRPr lang="en-AU"/>
          </a:p>
        </p:txBody>
      </p:sp>
      <p:sp>
        <p:nvSpPr>
          <p:cNvPr id="5"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
        <p:nvSpPr>
          <p:cNvPr id="4" name="Rectangle 4"/>
          <p:cNvSpPr>
            <a:spLocks noGrp="1" noChangeArrowheads="1"/>
          </p:cNvSpPr>
          <p:nvPr>
            <p:ph type="ftr" idx="10"/>
          </p:nvPr>
        </p:nvSpPr>
        <p:spPr>
          <a:ln/>
        </p:spPr>
        <p:txBody>
          <a:bodyPr/>
          <a:lstStyle>
            <a:lvl1pPr>
              <a:defRPr/>
            </a:lvl1pPr>
          </a:lstStyle>
          <a:p>
            <a:endParaRPr lang="en-AU"/>
          </a:p>
        </p:txBody>
      </p:sp>
      <p:sp>
        <p:nvSpPr>
          <p:cNvPr id="5"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0" y="1604329"/>
            <a:ext cx="404352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241" y="1604329"/>
            <a:ext cx="404496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idx="10"/>
          </p:nvPr>
        </p:nvSpPr>
        <p:spPr>
          <a:ln/>
        </p:spPr>
        <p:txBody>
          <a:bodyPr/>
          <a:lstStyle>
            <a:lvl1pPr>
              <a:defRPr/>
            </a:lvl1pPr>
          </a:lstStyle>
          <a:p>
            <a:endParaRPr lang="en-AU"/>
          </a:p>
        </p:txBody>
      </p:sp>
      <p:sp>
        <p:nvSpPr>
          <p:cNvPr id="6"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idx="10"/>
          </p:nvPr>
        </p:nvSpPr>
        <p:spPr>
          <a:ln/>
        </p:spPr>
        <p:txBody>
          <a:bodyPr/>
          <a:lstStyle>
            <a:lvl1pPr>
              <a:defRPr/>
            </a:lvl1pPr>
          </a:lstStyle>
          <a:p>
            <a:endParaRPr lang="en-AU"/>
          </a:p>
        </p:txBody>
      </p:sp>
      <p:sp>
        <p:nvSpPr>
          <p:cNvPr id="8"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idx="10"/>
          </p:nvPr>
        </p:nvSpPr>
        <p:spPr>
          <a:ln/>
        </p:spPr>
        <p:txBody>
          <a:bodyPr/>
          <a:lstStyle>
            <a:lvl1pPr>
              <a:defRPr/>
            </a:lvl1pPr>
          </a:lstStyle>
          <a:p>
            <a:endParaRPr lang="en-AU"/>
          </a:p>
        </p:txBody>
      </p:sp>
      <p:sp>
        <p:nvSpPr>
          <p:cNvPr id="4"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idx="10"/>
          </p:nvPr>
        </p:nvSpPr>
        <p:spPr>
          <a:ln/>
        </p:spPr>
        <p:txBody>
          <a:bodyPr/>
          <a:lstStyle>
            <a:lvl1pPr>
              <a:defRPr/>
            </a:lvl1pPr>
          </a:lstStyle>
          <a:p>
            <a:endParaRPr lang="en-AU"/>
          </a:p>
        </p:txBody>
      </p:sp>
      <p:sp>
        <p:nvSpPr>
          <p:cNvPr id="3"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4"/>
          <p:cNvSpPr>
            <a:spLocks noGrp="1" noChangeArrowheads="1"/>
          </p:cNvSpPr>
          <p:nvPr>
            <p:ph type="ftr" idx="10"/>
          </p:nvPr>
        </p:nvSpPr>
        <p:spPr>
          <a:ln/>
        </p:spPr>
        <p:txBody>
          <a:bodyPr/>
          <a:lstStyle>
            <a:lvl1pPr>
              <a:defRPr/>
            </a:lvl1pPr>
          </a:lstStyle>
          <a:p>
            <a:endParaRPr lang="en-AU"/>
          </a:p>
        </p:txBody>
      </p:sp>
      <p:sp>
        <p:nvSpPr>
          <p:cNvPr id="6"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pPr lvl="0"/>
            <a:r>
              <a:rPr lang="en-US" noProof="0" smtClean="0"/>
              <a:t>Click icon to add picture</a:t>
            </a:r>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
        <p:nvSpPr>
          <p:cNvPr id="5" name="Rectangle 4"/>
          <p:cNvSpPr>
            <a:spLocks noGrp="1" noChangeArrowheads="1"/>
          </p:cNvSpPr>
          <p:nvPr>
            <p:ph type="ftr" idx="10"/>
          </p:nvPr>
        </p:nvSpPr>
        <p:spPr>
          <a:ln/>
        </p:spPr>
        <p:txBody>
          <a:bodyPr/>
          <a:lstStyle>
            <a:lvl1pPr>
              <a:defRPr/>
            </a:lvl1pPr>
          </a:lstStyle>
          <a:p>
            <a:endParaRPr lang="en-AU"/>
          </a:p>
        </p:txBody>
      </p:sp>
      <p:sp>
        <p:nvSpPr>
          <p:cNvPr id="6" name="Rectangle 5"/>
          <p:cNvSpPr>
            <a:spLocks noGrp="1" noChangeArrowheads="1"/>
          </p:cNvSpPr>
          <p:nvPr>
            <p:ph type="sldNum" idx="11"/>
          </p:nvPr>
        </p:nvSpPr>
        <p:spPr>
          <a:ln/>
        </p:spPr>
        <p:txBody>
          <a:bodyPr/>
          <a:lstStyle>
            <a:lvl1pPr>
              <a:defRPr/>
            </a:lvl1pPr>
          </a:lstStyle>
          <a:p>
            <a:fld id="{81A3DD8C-6324-4968-B5B2-562F214DCDC2}"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4" cstate="print"/>
          <a:srcRect/>
          <a:stretch>
            <a:fillRect/>
          </a:stretch>
        </p:blipFill>
        <p:spPr bwMode="auto">
          <a:xfrm>
            <a:off x="0" y="6521005"/>
            <a:ext cx="9142560" cy="370119"/>
          </a:xfrm>
          <a:prstGeom prst="rect">
            <a:avLst/>
          </a:prstGeom>
          <a:noFill/>
          <a:ln w="9525">
            <a:noFill/>
            <a:round/>
            <a:headEnd/>
            <a:tailEnd/>
          </a:ln>
        </p:spPr>
      </p:pic>
      <p:sp>
        <p:nvSpPr>
          <p:cNvPr id="1027" name="Rectangle 2"/>
          <p:cNvSpPr>
            <a:spLocks noGrp="1" noChangeArrowheads="1"/>
          </p:cNvSpPr>
          <p:nvPr>
            <p:ph type="title"/>
          </p:nvPr>
        </p:nvSpPr>
        <p:spPr bwMode="auto">
          <a:xfrm>
            <a:off x="456481" y="273629"/>
            <a:ext cx="8226720" cy="114348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AU" smtClean="0"/>
              <a:t>Click to edit the title text format</a:t>
            </a:r>
          </a:p>
        </p:txBody>
      </p:sp>
      <p:sp>
        <p:nvSpPr>
          <p:cNvPr id="1028" name="Rectangle 3"/>
          <p:cNvSpPr>
            <a:spLocks noGrp="1" noChangeArrowheads="1"/>
          </p:cNvSpPr>
          <p:nvPr>
            <p:ph type="body" idx="1"/>
          </p:nvPr>
        </p:nvSpPr>
        <p:spPr bwMode="auto">
          <a:xfrm>
            <a:off x="456481" y="1604329"/>
            <a:ext cx="8226720" cy="4524955"/>
          </a:xfrm>
          <a:prstGeom prst="rect">
            <a:avLst/>
          </a:prstGeom>
          <a:noFill/>
          <a:ln w="9525">
            <a:noFill/>
            <a:round/>
            <a:headEnd/>
            <a:tailEnd/>
          </a:ln>
        </p:spPr>
        <p:txBody>
          <a:bodyPr vert="horz" wrap="square" lIns="0" tIns="14629" rIns="0" bIns="0" numCol="1" anchor="t" anchorCtr="0" compatLnSpc="1">
            <a:prstTxWarp prst="textNoShape">
              <a:avLst/>
            </a:prstTxWarp>
          </a:bodyPr>
          <a:lstStyle/>
          <a:p>
            <a:pPr lvl="0"/>
            <a:r>
              <a:rPr lang="en-AU" smtClean="0"/>
              <a:t>Click to edit the outline text format</a:t>
            </a:r>
          </a:p>
          <a:p>
            <a:pPr lvl="1"/>
            <a:r>
              <a:rPr lang="en-AU" smtClean="0"/>
              <a:t>Second Outline Level</a:t>
            </a:r>
          </a:p>
          <a:p>
            <a:pPr lvl="2"/>
            <a:r>
              <a:rPr lang="en-AU" smtClean="0"/>
              <a:t>Third Outline Level</a:t>
            </a:r>
          </a:p>
          <a:p>
            <a:pPr lvl="3"/>
            <a:r>
              <a:rPr lang="en-AU" smtClean="0"/>
              <a:t>Fourth Outline Level</a:t>
            </a:r>
          </a:p>
          <a:p>
            <a:pPr lvl="4"/>
            <a:r>
              <a:rPr lang="en-AU" smtClean="0"/>
              <a:t>Fifth Outline Level</a:t>
            </a:r>
          </a:p>
          <a:p>
            <a:pPr lvl="4"/>
            <a:r>
              <a:rPr lang="en-AU" smtClean="0"/>
              <a:t>Sixth Outline Level</a:t>
            </a:r>
          </a:p>
          <a:p>
            <a:pPr lvl="4"/>
            <a:r>
              <a:rPr lang="en-AU" smtClean="0"/>
              <a:t>Seventh Outline Level</a:t>
            </a:r>
          </a:p>
          <a:p>
            <a:pPr lvl="4"/>
            <a:r>
              <a:rPr lang="en-AU" smtClean="0"/>
              <a:t>Eighth Outline Level</a:t>
            </a:r>
          </a:p>
          <a:p>
            <a:pPr lvl="4"/>
            <a:r>
              <a:rPr lang="en-AU" smtClean="0"/>
              <a:t>Ninth Outline Level</a:t>
            </a:r>
          </a:p>
        </p:txBody>
      </p:sp>
      <p:sp>
        <p:nvSpPr>
          <p:cNvPr id="2" name="Rectangle 4"/>
          <p:cNvSpPr>
            <a:spLocks noGrp="1" noChangeArrowheads="1"/>
          </p:cNvSpPr>
          <p:nvPr>
            <p:ph type="ftr"/>
          </p:nvPr>
        </p:nvSpPr>
        <p:spPr bwMode="auto">
          <a:xfrm>
            <a:off x="489600" y="6205613"/>
            <a:ext cx="8161920" cy="325474"/>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sz="1300">
                <a:solidFill>
                  <a:srgbClr val="000000"/>
                </a:solidFill>
                <a:latin typeface="Times New Roman" charset="0"/>
                <a:ea typeface="Arial" charset="0"/>
                <a:cs typeface="Arial" charset="0"/>
              </a:defRPr>
            </a:lvl1pPr>
          </a:lstStyle>
          <a:p>
            <a:endParaRPr lang="en-AU"/>
          </a:p>
        </p:txBody>
      </p:sp>
      <p:sp>
        <p:nvSpPr>
          <p:cNvPr id="1029" name="Rectangle 5"/>
          <p:cNvSpPr>
            <a:spLocks noGrp="1" noChangeArrowheads="1"/>
          </p:cNvSpPr>
          <p:nvPr>
            <p:ph type="sldNum"/>
          </p:nvPr>
        </p:nvSpPr>
        <p:spPr bwMode="auto">
          <a:xfrm>
            <a:off x="97921" y="6629017"/>
            <a:ext cx="390240" cy="18722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defRPr sz="1300">
                <a:solidFill>
                  <a:srgbClr val="000000"/>
                </a:solidFill>
                <a:latin typeface="Times New Roman" charset="0"/>
                <a:cs typeface="Arial" charset="0"/>
              </a:defRPr>
            </a:lvl1pPr>
          </a:lstStyle>
          <a:p>
            <a:fld id="{81A3DD8C-6324-4968-B5B2-562F214DCDC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mj-lt"/>
          <a:ea typeface="+mj-ea"/>
          <a:cs typeface="+mj-cs"/>
        </a:defRPr>
      </a:lvl1pPr>
      <a:lvl2pPr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2pPr>
      <a:lvl3pPr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3pPr>
      <a:lvl4pPr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4pPr>
      <a:lvl5pPr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5pPr>
      <a:lvl6pPr marL="2280994" indent="-207363"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6pPr>
      <a:lvl7pPr marL="2695720" indent="-207363"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7pPr>
      <a:lvl8pPr marL="3110446" indent="-207363"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8pPr>
      <a:lvl9pPr marL="3525172" indent="-207363" algn="ctr" defTabSz="407526" rtl="0" eaLnBrk="1" fontAlgn="base" hangingPunct="1">
        <a:lnSpc>
          <a:spcPct val="96000"/>
        </a:lnSpc>
        <a:spcBef>
          <a:spcPct val="0"/>
        </a:spcBef>
        <a:spcAft>
          <a:spcPct val="0"/>
        </a:spcAft>
        <a:buClr>
          <a:srgbClr val="000000"/>
        </a:buClr>
        <a:buSzPct val="100000"/>
        <a:buFont typeface="Times New Roman" charset="0"/>
        <a:defRPr sz="4000">
          <a:solidFill>
            <a:srgbClr val="000000"/>
          </a:solidFill>
          <a:latin typeface="Arial" charset="0"/>
          <a:ea typeface="MS Gothic" charset="0"/>
          <a:cs typeface="MS Gothic" charset="0"/>
        </a:defRPr>
      </a:lvl9pPr>
    </p:titleStyle>
    <p:bodyStyle>
      <a:lvl1pPr marL="311045" indent="-311045" algn="l" defTabSz="407526" rtl="0" eaLnBrk="1" fontAlgn="base" hangingPunct="1">
        <a:lnSpc>
          <a:spcPct val="96000"/>
        </a:lnSpc>
        <a:spcBef>
          <a:spcPct val="0"/>
        </a:spcBef>
        <a:spcAft>
          <a:spcPts val="1293"/>
        </a:spcAft>
        <a:buClr>
          <a:srgbClr val="000000"/>
        </a:buClr>
        <a:buSzPct val="100000"/>
        <a:buFont typeface="Times New Roman" charset="0"/>
        <a:defRPr sz="2900">
          <a:solidFill>
            <a:srgbClr val="000000"/>
          </a:solidFill>
          <a:latin typeface="+mn-lt"/>
          <a:ea typeface="+mn-ea"/>
          <a:cs typeface="+mn-cs"/>
        </a:defRPr>
      </a:lvl1pPr>
      <a:lvl2pPr marL="673930" indent="-259204" algn="l" defTabSz="407526" rtl="0" eaLnBrk="1" fontAlgn="base" hangingPunct="1">
        <a:lnSpc>
          <a:spcPct val="96000"/>
        </a:lnSpc>
        <a:spcBef>
          <a:spcPct val="0"/>
        </a:spcBef>
        <a:spcAft>
          <a:spcPts val="1032"/>
        </a:spcAft>
        <a:buClr>
          <a:srgbClr val="000000"/>
        </a:buClr>
        <a:buSzPct val="100000"/>
        <a:buFont typeface="Times New Roman" charset="0"/>
        <a:defRPr sz="2500">
          <a:solidFill>
            <a:srgbClr val="000000"/>
          </a:solidFill>
          <a:latin typeface="+mn-lt"/>
          <a:ea typeface="+mn-ea"/>
          <a:cs typeface="+mn-cs"/>
        </a:defRPr>
      </a:lvl2pPr>
      <a:lvl3pPr marL="1036815" indent="-207363" algn="l" defTabSz="407526" rtl="0" eaLnBrk="1" fontAlgn="base" hangingPunct="1">
        <a:lnSpc>
          <a:spcPct val="96000"/>
        </a:lnSpc>
        <a:spcBef>
          <a:spcPct val="0"/>
        </a:spcBef>
        <a:spcAft>
          <a:spcPts val="771"/>
        </a:spcAft>
        <a:buClr>
          <a:srgbClr val="000000"/>
        </a:buClr>
        <a:buSzPct val="100000"/>
        <a:buFont typeface="Times New Roman" charset="0"/>
        <a:defRPr sz="2200">
          <a:solidFill>
            <a:srgbClr val="000000"/>
          </a:solidFill>
          <a:latin typeface="+mn-lt"/>
          <a:ea typeface="+mn-ea"/>
          <a:cs typeface="+mn-cs"/>
        </a:defRPr>
      </a:lvl3pPr>
      <a:lvl4pPr marL="1451541" indent="-207363" algn="l" defTabSz="407526" rtl="0" eaLnBrk="1" fontAlgn="base" hangingPunct="1">
        <a:lnSpc>
          <a:spcPct val="96000"/>
        </a:lnSpc>
        <a:spcBef>
          <a:spcPct val="0"/>
        </a:spcBef>
        <a:spcAft>
          <a:spcPts val="522"/>
        </a:spcAft>
        <a:buClr>
          <a:srgbClr val="000000"/>
        </a:buClr>
        <a:buSzPct val="100000"/>
        <a:buFont typeface="Times New Roman" charset="0"/>
        <a:defRPr sz="1800">
          <a:solidFill>
            <a:srgbClr val="000000"/>
          </a:solidFill>
          <a:latin typeface="+mn-lt"/>
          <a:ea typeface="+mn-ea"/>
          <a:cs typeface="+mn-cs"/>
        </a:defRPr>
      </a:lvl4pPr>
      <a:lvl5pPr marL="1866268" indent="-207363" algn="l" defTabSz="407526" rtl="0" eaLnBrk="1" fontAlgn="base" hangingPunct="1">
        <a:lnSpc>
          <a:spcPct val="96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5pPr>
      <a:lvl6pPr marL="2280994" indent="-207363" algn="l" defTabSz="407526" rtl="0" eaLnBrk="1" fontAlgn="base" hangingPunct="1">
        <a:lnSpc>
          <a:spcPct val="96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6pPr>
      <a:lvl7pPr marL="2695720" indent="-207363" algn="l" defTabSz="407526" rtl="0" eaLnBrk="1" fontAlgn="base" hangingPunct="1">
        <a:lnSpc>
          <a:spcPct val="96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7pPr>
      <a:lvl8pPr marL="3110446" indent="-207363" algn="l" defTabSz="407526" rtl="0" eaLnBrk="1" fontAlgn="base" hangingPunct="1">
        <a:lnSpc>
          <a:spcPct val="96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8pPr>
      <a:lvl9pPr marL="3525172" indent="-207363" algn="l" defTabSz="407526" rtl="0" eaLnBrk="1" fontAlgn="base" hangingPunct="1">
        <a:lnSpc>
          <a:spcPct val="96000"/>
        </a:lnSpc>
        <a:spcBef>
          <a:spcPct val="0"/>
        </a:spcBef>
        <a:spcAft>
          <a:spcPts val="261"/>
        </a:spcAft>
        <a:buClr>
          <a:srgbClr val="000000"/>
        </a:buClr>
        <a:buSzPct val="100000"/>
        <a:buFont typeface="Times New Roman" charset="0"/>
        <a:defRPr sz="1800">
          <a:solidFill>
            <a:srgbClr val="000000"/>
          </a:solidFill>
          <a:latin typeface="+mn-lt"/>
          <a:ea typeface="+mn-ea"/>
          <a:cs typeface="+mn-cs"/>
        </a:defRPr>
      </a:lvl9pPr>
    </p:bodyStyle>
    <p:otherStyle>
      <a:defPPr>
        <a:defRPr lang="en-US"/>
      </a:defPPr>
      <a:lvl1pPr marL="0" algn="l" defTabSz="414726" rtl="0" eaLnBrk="1" latinLnBrk="0" hangingPunct="1">
        <a:defRPr sz="1600" kern="1200">
          <a:solidFill>
            <a:schemeClr val="tx1"/>
          </a:solidFill>
          <a:latin typeface="+mn-lt"/>
          <a:ea typeface="+mn-ea"/>
          <a:cs typeface="+mn-cs"/>
        </a:defRPr>
      </a:lvl1pPr>
      <a:lvl2pPr marL="414726" algn="l" defTabSz="414726" rtl="0" eaLnBrk="1" latinLnBrk="0" hangingPunct="1">
        <a:defRPr sz="1600" kern="1200">
          <a:solidFill>
            <a:schemeClr val="tx1"/>
          </a:solidFill>
          <a:latin typeface="+mn-lt"/>
          <a:ea typeface="+mn-ea"/>
          <a:cs typeface="+mn-cs"/>
        </a:defRPr>
      </a:lvl2pPr>
      <a:lvl3pPr marL="829452" algn="l" defTabSz="414726" rtl="0" eaLnBrk="1" latinLnBrk="0" hangingPunct="1">
        <a:defRPr sz="1600" kern="1200">
          <a:solidFill>
            <a:schemeClr val="tx1"/>
          </a:solidFill>
          <a:latin typeface="+mn-lt"/>
          <a:ea typeface="+mn-ea"/>
          <a:cs typeface="+mn-cs"/>
        </a:defRPr>
      </a:lvl3pPr>
      <a:lvl4pPr marL="1244178" algn="l" defTabSz="414726" rtl="0" eaLnBrk="1" latinLnBrk="0" hangingPunct="1">
        <a:defRPr sz="1600" kern="1200">
          <a:solidFill>
            <a:schemeClr val="tx1"/>
          </a:solidFill>
          <a:latin typeface="+mn-lt"/>
          <a:ea typeface="+mn-ea"/>
          <a:cs typeface="+mn-cs"/>
        </a:defRPr>
      </a:lvl4pPr>
      <a:lvl5pPr marL="1658904" algn="l" defTabSz="414726" rtl="0" eaLnBrk="1" latinLnBrk="0" hangingPunct="1">
        <a:defRPr sz="1600" kern="1200">
          <a:solidFill>
            <a:schemeClr val="tx1"/>
          </a:solidFill>
          <a:latin typeface="+mn-lt"/>
          <a:ea typeface="+mn-ea"/>
          <a:cs typeface="+mn-cs"/>
        </a:defRPr>
      </a:lvl5pPr>
      <a:lvl6pPr marL="2073631" algn="l" defTabSz="414726" rtl="0" eaLnBrk="1" latinLnBrk="0" hangingPunct="1">
        <a:defRPr sz="1600" kern="1200">
          <a:solidFill>
            <a:schemeClr val="tx1"/>
          </a:solidFill>
          <a:latin typeface="+mn-lt"/>
          <a:ea typeface="+mn-ea"/>
          <a:cs typeface="+mn-cs"/>
        </a:defRPr>
      </a:lvl6pPr>
      <a:lvl7pPr marL="2488357" algn="l" defTabSz="414726" rtl="0" eaLnBrk="1" latinLnBrk="0" hangingPunct="1">
        <a:defRPr sz="1600" kern="1200">
          <a:solidFill>
            <a:schemeClr val="tx1"/>
          </a:solidFill>
          <a:latin typeface="+mn-lt"/>
          <a:ea typeface="+mn-ea"/>
          <a:cs typeface="+mn-cs"/>
        </a:defRPr>
      </a:lvl7pPr>
      <a:lvl8pPr marL="2903083" algn="l" defTabSz="414726" rtl="0" eaLnBrk="1" latinLnBrk="0" hangingPunct="1">
        <a:defRPr sz="1600" kern="1200">
          <a:solidFill>
            <a:schemeClr val="tx1"/>
          </a:solidFill>
          <a:latin typeface="+mn-lt"/>
          <a:ea typeface="+mn-ea"/>
          <a:cs typeface="+mn-cs"/>
        </a:defRPr>
      </a:lvl8pPr>
      <a:lvl9pPr marL="3317809" algn="l" defTabSz="41472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APNIC Registry Operations</a:t>
            </a:r>
            <a:endParaRPr lang="en-AU" dirty="0"/>
          </a:p>
        </p:txBody>
      </p:sp>
      <p:sp>
        <p:nvSpPr>
          <p:cNvPr id="3" name="Subtitle 2"/>
          <p:cNvSpPr>
            <a:spLocks noGrp="1"/>
          </p:cNvSpPr>
          <p:nvPr>
            <p:ph type="subTitle" idx="1"/>
          </p:nvPr>
        </p:nvSpPr>
        <p:spPr/>
        <p:txBody>
          <a:bodyPr/>
          <a:lstStyle/>
          <a:p>
            <a:endParaRPr lang="en-A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1"/>
          </p:nvPr>
        </p:nvSpPr>
        <p:spPr>
          <a:noFill/>
        </p:spPr>
        <p:txBody>
          <a:bodyPr/>
          <a:lstStyle/>
          <a:p>
            <a:fld id="{E1AA68D5-6D2D-4233-BA79-2F66E153498F}" type="slidenum">
              <a:rPr lang="en-GB"/>
              <a:pPr/>
              <a:t>10</a:t>
            </a:fld>
            <a:endParaRPr lang="en-GB"/>
          </a:p>
        </p:txBody>
      </p:sp>
      <p:sp>
        <p:nvSpPr>
          <p:cNvPr id="16387" name="Rectangle 1"/>
          <p:cNvSpPr>
            <a:spLocks noGrp="1" noChangeArrowheads="1"/>
          </p:cNvSpPr>
          <p:nvPr>
            <p:ph type="title"/>
          </p:nvPr>
        </p:nvSpPr>
        <p:spPr>
          <a:xfrm>
            <a:off x="424800" y="456528"/>
            <a:ext cx="8228160" cy="937539"/>
          </a:xfrm>
        </p:spPr>
        <p:txBody>
          <a:bodyPr tIns="20116"/>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b="1" dirty="0" smtClean="0">
                <a:solidFill>
                  <a:schemeClr val="tx1"/>
                </a:solidFill>
              </a:rPr>
              <a:t>Member Services</a:t>
            </a:r>
          </a:p>
        </p:txBody>
      </p:sp>
      <p:sp>
        <p:nvSpPr>
          <p:cNvPr id="16388" name="Rectangle 2"/>
          <p:cNvSpPr>
            <a:spLocks noGrp="1" noChangeArrowheads="1"/>
          </p:cNvSpPr>
          <p:nvPr>
            <p:ph type="body" idx="1"/>
          </p:nvPr>
        </p:nvSpPr>
        <p:spPr>
          <a:xfrm>
            <a:off x="493920" y="1631691"/>
            <a:ext cx="8228160" cy="4216763"/>
          </a:xfrm>
        </p:spPr>
        <p:txBody>
          <a:bodyPr/>
          <a:lstStyle/>
          <a:p>
            <a:pPr marL="391686" indent="-293764">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500" b="1" dirty="0" smtClean="0"/>
              <a:t>Helpdesk support</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t>All services inquiries</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t>Reverse delegations</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t>Whois updates</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t>MyAPNIC</a:t>
            </a:r>
          </a:p>
          <a:p>
            <a:pPr marL="391686" indent="-293764">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500" b="1" dirty="0" smtClean="0"/>
              <a:t>Membership administration</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200" dirty="0" smtClean="0"/>
              <a:t>Member contact updates</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200" dirty="0" smtClean="0"/>
              <a:t>Account closure/reactivation</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200" dirty="0" smtClean="0"/>
              <a:t>Merger/acquisition</a:t>
            </a:r>
          </a:p>
          <a:p>
            <a:pPr marL="754571" lvl="1"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200" dirty="0" smtClean="0"/>
              <a:t>Resources return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Service Level Agreement (SLA) for Member Services</a:t>
            </a:r>
            <a:endParaRPr lang="en-US" b="1" dirty="0"/>
          </a:p>
        </p:txBody>
      </p:sp>
      <p:sp>
        <p:nvSpPr>
          <p:cNvPr id="3" name="Content Placeholder 2"/>
          <p:cNvSpPr>
            <a:spLocks noGrp="1"/>
          </p:cNvSpPr>
          <p:nvPr>
            <p:ph idx="1"/>
          </p:nvPr>
        </p:nvSpPr>
        <p:spPr>
          <a:xfrm>
            <a:off x="424800" y="1839073"/>
            <a:ext cx="8226720" cy="4524955"/>
          </a:xfrm>
        </p:spPr>
        <p:txBody>
          <a:bodyPr/>
          <a:lstStyle/>
          <a:p>
            <a:r>
              <a:rPr lang="en-US" b="1" dirty="0" smtClean="0"/>
              <a:t>Same day</a:t>
            </a:r>
          </a:p>
          <a:p>
            <a:pPr lvl="1">
              <a:buFont typeface="Arial"/>
              <a:buChar char="•"/>
            </a:pPr>
            <a:r>
              <a:rPr lang="en-US" dirty="0" err="1" smtClean="0"/>
              <a:t>rDNS</a:t>
            </a:r>
            <a:endParaRPr lang="en-US" dirty="0" smtClean="0"/>
          </a:p>
          <a:p>
            <a:pPr lvl="1">
              <a:buFont typeface="Arial"/>
              <a:buChar char="•"/>
            </a:pPr>
            <a:r>
              <a:rPr lang="en-US" dirty="0" smtClean="0"/>
              <a:t>Invoice</a:t>
            </a:r>
          </a:p>
          <a:p>
            <a:pPr lvl="1">
              <a:buFont typeface="Arial"/>
              <a:buChar char="•"/>
            </a:pPr>
            <a:r>
              <a:rPr lang="en-US" dirty="0" smtClean="0"/>
              <a:t>Resource approval</a:t>
            </a:r>
          </a:p>
          <a:p>
            <a:r>
              <a:rPr lang="en-US" b="1" dirty="0" smtClean="0"/>
              <a:t>One to two business days</a:t>
            </a:r>
          </a:p>
          <a:p>
            <a:pPr lvl="1">
              <a:buFont typeface="Arial"/>
              <a:buChar char="•"/>
            </a:pPr>
            <a:r>
              <a:rPr lang="en-US" dirty="0" smtClean="0"/>
              <a:t>Helpdesk inquiries</a:t>
            </a:r>
          </a:p>
          <a:p>
            <a:pPr lvl="1">
              <a:buFont typeface="Arial"/>
              <a:buChar char="•"/>
            </a:pPr>
            <a:r>
              <a:rPr lang="en-US" dirty="0" smtClean="0"/>
              <a:t>Membership administration</a:t>
            </a:r>
          </a:p>
          <a:p>
            <a:pPr lvl="1">
              <a:buFont typeface="Arial"/>
              <a:buChar char="•"/>
            </a:pPr>
            <a:r>
              <a:rPr lang="en-US" dirty="0" smtClean="0"/>
              <a:t>others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Helpdesk inquiries	</a:t>
            </a:r>
            <a:endParaRPr lang="en-US" b="1" dirty="0"/>
          </a:p>
        </p:txBody>
      </p:sp>
      <p:sp>
        <p:nvSpPr>
          <p:cNvPr id="3" name="Content Placeholder 2"/>
          <p:cNvSpPr>
            <a:spLocks noGrp="1"/>
          </p:cNvSpPr>
          <p:nvPr>
            <p:ph idx="1"/>
          </p:nvPr>
        </p:nvSpPr>
        <p:spPr>
          <a:xfrm>
            <a:off x="493920" y="1769946"/>
            <a:ext cx="8226720" cy="4524955"/>
          </a:xfrm>
        </p:spPr>
        <p:txBody>
          <a:bodyPr/>
          <a:lstStyle/>
          <a:p>
            <a:pPr>
              <a:buFont typeface="Arial"/>
              <a:buChar char="•"/>
            </a:pPr>
            <a:r>
              <a:rPr lang="en-US" dirty="0" smtClean="0"/>
              <a:t>Membership &amp; resources applications</a:t>
            </a:r>
          </a:p>
          <a:p>
            <a:pPr>
              <a:buFont typeface="Arial"/>
              <a:buChar char="•"/>
            </a:pPr>
            <a:r>
              <a:rPr lang="en-US" dirty="0" smtClean="0"/>
              <a:t>Historical resources updates</a:t>
            </a:r>
          </a:p>
          <a:p>
            <a:pPr>
              <a:buFont typeface="Arial"/>
              <a:buChar char="•"/>
            </a:pPr>
            <a:r>
              <a:rPr lang="en-US" dirty="0" smtClean="0"/>
              <a:t>Fees</a:t>
            </a:r>
          </a:p>
          <a:p>
            <a:pPr>
              <a:buFont typeface="Arial"/>
              <a:buChar char="•"/>
            </a:pPr>
            <a:r>
              <a:rPr lang="en-US" dirty="0" smtClean="0"/>
              <a:t>Spam and hacking</a:t>
            </a:r>
          </a:p>
          <a:p>
            <a:pPr>
              <a:buFont typeface="Arial"/>
              <a:buChar char="•"/>
            </a:pPr>
            <a:r>
              <a:rPr lang="en-US" dirty="0" smtClean="0"/>
              <a:t>Whois database</a:t>
            </a:r>
          </a:p>
          <a:p>
            <a:pPr>
              <a:buFont typeface="Arial"/>
              <a:buChar char="•"/>
            </a:pPr>
            <a:r>
              <a:rPr lang="en-US" dirty="0" smtClean="0"/>
              <a:t>Reverse delegations</a:t>
            </a:r>
          </a:p>
          <a:p>
            <a:pPr>
              <a:buFont typeface="Arial"/>
              <a:buChar char="•"/>
            </a:pPr>
            <a:endParaRPr lang="en-US" dirty="0" smtClean="0"/>
          </a:p>
          <a:p>
            <a:endParaRPr lang="en-US" dirty="0" smtClean="0"/>
          </a:p>
          <a:p>
            <a:pPr>
              <a:buFont typeface="Arial"/>
              <a:buChar cha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Whois Support</a:t>
            </a:r>
            <a:r>
              <a:rPr lang="en-US" dirty="0" smtClean="0"/>
              <a:t>	</a:t>
            </a:r>
            <a:endParaRPr lang="en-US" dirty="0"/>
          </a:p>
        </p:txBody>
      </p:sp>
      <p:sp>
        <p:nvSpPr>
          <p:cNvPr id="3" name="Content Placeholder 2"/>
          <p:cNvSpPr>
            <a:spLocks noGrp="1"/>
          </p:cNvSpPr>
          <p:nvPr>
            <p:ph idx="1"/>
          </p:nvPr>
        </p:nvSpPr>
        <p:spPr/>
        <p:txBody>
          <a:bodyPr/>
          <a:lstStyle/>
          <a:p>
            <a:r>
              <a:rPr lang="en-US" b="1" dirty="0" smtClean="0"/>
              <a:t>Whois search inquiries</a:t>
            </a:r>
          </a:p>
          <a:p>
            <a:pPr lvl="1">
              <a:buFont typeface="Arial"/>
              <a:buChar char="•"/>
            </a:pPr>
            <a:r>
              <a:rPr lang="en-US" dirty="0" smtClean="0"/>
              <a:t>Advanced queries</a:t>
            </a:r>
          </a:p>
          <a:p>
            <a:pPr lvl="1">
              <a:buFont typeface="Arial"/>
              <a:buChar char="•"/>
            </a:pPr>
            <a:r>
              <a:rPr lang="en-US" dirty="0" smtClean="0"/>
              <a:t>Contacts information</a:t>
            </a:r>
          </a:p>
          <a:p>
            <a:pPr lvl="1">
              <a:buFont typeface="Arial"/>
              <a:buChar char="•"/>
            </a:pPr>
            <a:r>
              <a:rPr lang="en-US" dirty="0" smtClean="0"/>
              <a:t>Resource registrations</a:t>
            </a:r>
          </a:p>
          <a:p>
            <a:r>
              <a:rPr lang="en-US" b="1" dirty="0" smtClean="0"/>
              <a:t>Whois update inquiries</a:t>
            </a:r>
          </a:p>
          <a:p>
            <a:pPr lvl="1">
              <a:buFont typeface="Arial"/>
              <a:buChar char="•"/>
            </a:pPr>
            <a:r>
              <a:rPr lang="en-US" dirty="0" smtClean="0"/>
              <a:t>Password reset</a:t>
            </a:r>
          </a:p>
          <a:p>
            <a:pPr lvl="1">
              <a:buFont typeface="Arial"/>
              <a:buChar char="•"/>
            </a:pPr>
            <a:r>
              <a:rPr lang="en-US" dirty="0" smtClean="0"/>
              <a:t>Maintainer</a:t>
            </a:r>
          </a:p>
          <a:p>
            <a:pPr lvl="1">
              <a:buFont typeface="Arial"/>
              <a:buChar char="•"/>
            </a:pPr>
            <a:r>
              <a:rPr lang="en-US" dirty="0" smtClean="0"/>
              <a:t>Object templates</a:t>
            </a:r>
          </a:p>
          <a:p>
            <a:endParaRPr lang="en-US" dirty="0" smtClean="0"/>
          </a:p>
          <a:p>
            <a:pPr>
              <a:buFont typeface="Arial"/>
              <a:buChar cha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t>Membership &amp; </a:t>
            </a:r>
            <a:r>
              <a:rPr lang="en-AU" sz="3200" dirty="0" err="1" smtClean="0"/>
              <a:t>Resurce</a:t>
            </a:r>
            <a:r>
              <a:rPr lang="en-AU" sz="3200" dirty="0" smtClean="0"/>
              <a:t> Application</a:t>
            </a:r>
            <a:endParaRPr lang="en-AU" sz="3200" dirty="0"/>
          </a:p>
        </p:txBody>
      </p:sp>
      <p:sp>
        <p:nvSpPr>
          <p:cNvPr id="3" name="Content Placeholder 2"/>
          <p:cNvSpPr>
            <a:spLocks noGrp="1"/>
          </p:cNvSpPr>
          <p:nvPr>
            <p:ph idx="1"/>
          </p:nvPr>
        </p:nvSpPr>
        <p:spPr/>
        <p:txBody>
          <a:bodyPr/>
          <a:lstStyle/>
          <a:p>
            <a:endParaRPr lang="en-AU"/>
          </a:p>
        </p:txBody>
      </p:sp>
      <p:pic>
        <p:nvPicPr>
          <p:cNvPr id="4" name="Picture 2"/>
          <p:cNvPicPr>
            <a:picLocks noChangeAspect="1" noChangeArrowheads="1"/>
          </p:cNvPicPr>
          <p:nvPr/>
        </p:nvPicPr>
        <p:blipFill>
          <a:blip r:embed="rId2" cstate="print"/>
          <a:srcRect/>
          <a:stretch>
            <a:fillRect/>
          </a:stretch>
        </p:blipFill>
        <p:spPr bwMode="auto">
          <a:xfrm>
            <a:off x="936105" y="1214520"/>
            <a:ext cx="7236295" cy="509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1"/>
          </p:nvPr>
        </p:nvSpPr>
        <p:spPr>
          <a:noFill/>
        </p:spPr>
        <p:txBody>
          <a:bodyPr/>
          <a:lstStyle/>
          <a:p>
            <a:fld id="{E1AA68D5-6D2D-4233-BA79-2F66E153498F}" type="slidenum">
              <a:rPr lang="en-GB"/>
              <a:pPr/>
              <a:t>15</a:t>
            </a:fld>
            <a:endParaRPr lang="en-GB"/>
          </a:p>
        </p:txBody>
      </p:sp>
      <p:sp>
        <p:nvSpPr>
          <p:cNvPr id="5" name="Rectangle 1"/>
          <p:cNvSpPr txBox="1">
            <a:spLocks noChangeArrowheads="1"/>
          </p:cNvSpPr>
          <p:nvPr/>
        </p:nvSpPr>
        <p:spPr bwMode="auto">
          <a:xfrm>
            <a:off x="493920" y="318274"/>
            <a:ext cx="8228160" cy="799284"/>
          </a:xfrm>
          <a:prstGeom prst="rect">
            <a:avLst/>
          </a:prstGeom>
          <a:noFill/>
          <a:ln w="9525">
            <a:noFill/>
            <a:round/>
            <a:headEnd/>
            <a:tailEnd/>
          </a:ln>
        </p:spPr>
        <p:txBody>
          <a:bodyPr vert="horz" wrap="square" lIns="0" tIns="20116" rIns="0" bIns="0" numCol="1" anchor="ctr" anchorCtr="0" compatLnSpc="1">
            <a:prstTxWarp prst="textNoShape">
              <a:avLst/>
            </a:prstTxWarp>
          </a:bodyPr>
          <a:lstStyle/>
          <a:p>
            <a:pPr algn="ctr" defTabSz="407526" fontAlgn="base">
              <a:lnSpc>
                <a:spcPct val="96000"/>
              </a:lnSpc>
              <a:spcBef>
                <a:spcPct val="0"/>
              </a:spcBef>
              <a:spcAft>
                <a:spcPct val="0"/>
              </a:spcAft>
              <a:buClr>
                <a:srgbClr val="000000"/>
              </a:buClr>
              <a:buSzPct val="100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GB" sz="3200" b="1" kern="0" dirty="0" smtClean="0">
                <a:solidFill>
                  <a:srgbClr val="000000"/>
                </a:solidFill>
                <a:latin typeface="+mj-lt"/>
                <a:ea typeface="+mj-ea"/>
                <a:cs typeface="+mj-cs"/>
              </a:rPr>
              <a:t>Membership </a:t>
            </a:r>
            <a:r>
              <a:rPr lang="en-GB" sz="3200" b="1" kern="0" dirty="0">
                <a:solidFill>
                  <a:srgbClr val="000000"/>
                </a:solidFill>
                <a:latin typeface="+mj-lt"/>
                <a:ea typeface="+mj-ea"/>
                <a:cs typeface="+mj-cs"/>
              </a:rPr>
              <a:t>&amp; Resource </a:t>
            </a:r>
            <a:r>
              <a:rPr lang="en-GB" sz="3200" b="1" kern="0" dirty="0" smtClean="0">
                <a:solidFill>
                  <a:srgbClr val="000000"/>
                </a:solidFill>
                <a:latin typeface="+mj-lt"/>
                <a:ea typeface="+mj-ea"/>
                <a:cs typeface="+mj-cs"/>
              </a:rPr>
              <a:t>Applications</a:t>
            </a:r>
            <a:endParaRPr lang="en-GB" sz="3200" b="1" kern="0" dirty="0">
              <a:solidFill>
                <a:srgbClr val="000000"/>
              </a:solidFill>
              <a:latin typeface="+mj-lt"/>
              <a:ea typeface="+mj-ea"/>
              <a:cs typeface="+mj-cs"/>
            </a:endParaRPr>
          </a:p>
        </p:txBody>
      </p:sp>
      <p:graphicFrame>
        <p:nvGraphicFramePr>
          <p:cNvPr id="6" name="Diagram 5"/>
          <p:cNvGraphicFramePr/>
          <p:nvPr/>
        </p:nvGraphicFramePr>
        <p:xfrm>
          <a:off x="1046879" y="1700819"/>
          <a:ext cx="6918720" cy="46590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1"/>
          </p:nvPr>
        </p:nvSpPr>
        <p:spPr>
          <a:noFill/>
        </p:spPr>
        <p:txBody>
          <a:bodyPr/>
          <a:lstStyle/>
          <a:p>
            <a:fld id="{E1AA68D5-6D2D-4233-BA79-2F66E153498F}" type="slidenum">
              <a:rPr lang="en-GB"/>
              <a:pPr/>
              <a:t>16</a:t>
            </a:fld>
            <a:endParaRPr lang="en-GB"/>
          </a:p>
        </p:txBody>
      </p:sp>
      <p:sp>
        <p:nvSpPr>
          <p:cNvPr id="16388" name="Rectangle 2"/>
          <p:cNvSpPr>
            <a:spLocks noGrp="1" noChangeArrowheads="1"/>
          </p:cNvSpPr>
          <p:nvPr>
            <p:ph type="body" idx="1"/>
          </p:nvPr>
        </p:nvSpPr>
        <p:spPr>
          <a:xfrm>
            <a:off x="424800" y="1216927"/>
            <a:ext cx="8228160" cy="5184544"/>
          </a:xfrm>
        </p:spPr>
        <p:txBody>
          <a:bodyPr/>
          <a:lstStyle/>
          <a:p>
            <a:pPr marL="391686" indent="-293764">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GB" sz="2500" b="1" dirty="0" smtClean="0"/>
          </a:p>
          <a:p>
            <a:pPr marL="391686" indent="-293764">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GB" sz="2500" b="1" dirty="0" smtClean="0"/>
          </a:p>
        </p:txBody>
      </p:sp>
      <p:sp>
        <p:nvSpPr>
          <p:cNvPr id="5" name="Rectangle 1"/>
          <p:cNvSpPr txBox="1">
            <a:spLocks noChangeArrowheads="1"/>
          </p:cNvSpPr>
          <p:nvPr/>
        </p:nvSpPr>
        <p:spPr bwMode="auto">
          <a:xfrm>
            <a:off x="493920" y="318273"/>
            <a:ext cx="8228160" cy="730157"/>
          </a:xfrm>
          <a:prstGeom prst="rect">
            <a:avLst/>
          </a:prstGeom>
          <a:noFill/>
          <a:ln w="9525">
            <a:noFill/>
            <a:round/>
            <a:headEnd/>
            <a:tailEnd/>
          </a:ln>
        </p:spPr>
        <p:txBody>
          <a:bodyPr vert="horz" wrap="square" lIns="0" tIns="20116" rIns="0" bIns="0" numCol="1" anchor="ctr" anchorCtr="0" compatLnSpc="1">
            <a:prstTxWarp prst="textNoShape">
              <a:avLst/>
            </a:prstTxWarp>
          </a:bodyPr>
          <a:lstStyle/>
          <a:p>
            <a:pPr algn="ctr" defTabSz="407526" fontAlgn="base">
              <a:lnSpc>
                <a:spcPct val="96000"/>
              </a:lnSpc>
              <a:spcBef>
                <a:spcPct val="0"/>
              </a:spcBef>
              <a:spcAft>
                <a:spcPct val="0"/>
              </a:spcAft>
              <a:buClr>
                <a:srgbClr val="000000"/>
              </a:buClr>
              <a:buSzPct val="10000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GB" sz="3200" b="1" kern="0" dirty="0">
                <a:solidFill>
                  <a:srgbClr val="000000"/>
                </a:solidFill>
                <a:latin typeface="+mj-lt"/>
                <a:ea typeface="+mj-ea"/>
                <a:cs typeface="+mj-cs"/>
              </a:rPr>
              <a:t>Account Renewal Process</a:t>
            </a:r>
          </a:p>
        </p:txBody>
      </p:sp>
      <p:graphicFrame>
        <p:nvGraphicFramePr>
          <p:cNvPr id="6" name="Diagram 5"/>
          <p:cNvGraphicFramePr/>
          <p:nvPr/>
        </p:nvGraphicFramePr>
        <p:xfrm>
          <a:off x="1185120" y="1562564"/>
          <a:ext cx="6773760" cy="4382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err="1" smtClean="0"/>
              <a:t>Myapnic</a:t>
            </a:r>
            <a:r>
              <a:rPr lang="en-AU" dirty="0" smtClean="0"/>
              <a:t> - DEMO</a:t>
            </a:r>
            <a:endParaRPr lang="en-AU" dirty="0"/>
          </a:p>
        </p:txBody>
      </p:sp>
      <p:sp>
        <p:nvSpPr>
          <p:cNvPr id="5" name="Text Placeholder 4"/>
          <p:cNvSpPr>
            <a:spLocks noGrp="1"/>
          </p:cNvSpPr>
          <p:nvPr>
            <p:ph type="body" idx="1"/>
          </p:nvPr>
        </p:nvSpPr>
        <p:spPr/>
        <p:txBody>
          <a:bodyPr/>
          <a:lstStyle/>
          <a:p>
            <a:r>
              <a:rPr lang="en-AU" dirty="0" smtClean="0"/>
              <a:t>APNIC Member Portal</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Systems Support</a:t>
            </a:r>
            <a:endParaRPr lang="en-AU" dirty="0"/>
          </a:p>
        </p:txBody>
      </p:sp>
      <p:sp>
        <p:nvSpPr>
          <p:cNvPr id="3" name="Content Placeholder 2"/>
          <p:cNvSpPr>
            <a:spLocks noGrp="1"/>
          </p:cNvSpPr>
          <p:nvPr>
            <p:ph idx="1"/>
          </p:nvPr>
        </p:nvSpPr>
        <p:spPr/>
        <p:txBody>
          <a:bodyPr/>
          <a:lstStyle/>
          <a:p>
            <a:pPr>
              <a:buFont typeface="Arial" pitchFamily="34" charset="0"/>
              <a:buChar char="•"/>
            </a:pPr>
            <a:r>
              <a:rPr lang="en-AU" sz="3200" dirty="0" smtClean="0"/>
              <a:t>System Support Principles: Automate!</a:t>
            </a:r>
          </a:p>
          <a:p>
            <a:pPr lvl="1">
              <a:buFont typeface="Arial" pitchFamily="34" charset="0"/>
              <a:buChar char="•"/>
            </a:pPr>
            <a:r>
              <a:rPr lang="en-AU" sz="2400" dirty="0" smtClean="0"/>
              <a:t>Buy software package if available</a:t>
            </a:r>
          </a:p>
          <a:p>
            <a:pPr lvl="2">
              <a:buFont typeface="Arial" pitchFamily="34" charset="0"/>
              <a:buChar char="•"/>
            </a:pPr>
            <a:r>
              <a:rPr lang="en-AU" sz="2000" dirty="0" smtClean="0"/>
              <a:t>O3</a:t>
            </a:r>
          </a:p>
          <a:p>
            <a:pPr lvl="1">
              <a:buFont typeface="Arial" pitchFamily="34" charset="0"/>
              <a:buChar char="•"/>
            </a:pPr>
            <a:r>
              <a:rPr lang="en-AU" sz="2400" dirty="0" smtClean="0"/>
              <a:t>Outsource operations if possible</a:t>
            </a:r>
          </a:p>
          <a:p>
            <a:pPr lvl="2">
              <a:buFont typeface="Arial" pitchFamily="34" charset="0"/>
              <a:buChar char="•"/>
            </a:pPr>
            <a:r>
              <a:rPr lang="en-AU" sz="2000" dirty="0" err="1" smtClean="0"/>
              <a:t>SugarCRM</a:t>
            </a:r>
            <a:r>
              <a:rPr lang="en-AU" sz="2000" dirty="0" smtClean="0"/>
              <a:t>, </a:t>
            </a:r>
            <a:r>
              <a:rPr lang="en-AU" sz="2000" dirty="0" err="1" smtClean="0"/>
              <a:t>SurveyMonkey</a:t>
            </a:r>
            <a:endParaRPr lang="en-AU" sz="2000" dirty="0" smtClean="0"/>
          </a:p>
          <a:p>
            <a:pPr lvl="1">
              <a:buFont typeface="Arial" pitchFamily="34" charset="0"/>
              <a:buChar char="•"/>
            </a:pPr>
            <a:r>
              <a:rPr lang="en-AU" sz="2400" dirty="0" smtClean="0"/>
              <a:t>Build only if unavailable</a:t>
            </a:r>
          </a:p>
          <a:p>
            <a:pPr lvl="2">
              <a:buFont typeface="Arial" pitchFamily="34" charset="0"/>
              <a:buChar char="•"/>
            </a:pPr>
            <a:r>
              <a:rPr lang="en-AU" sz="2000" dirty="0" smtClean="0"/>
              <a:t>Roll our own if critical</a:t>
            </a:r>
          </a:p>
          <a:p>
            <a:pPr lvl="3">
              <a:buFont typeface="Arial" pitchFamily="34" charset="0"/>
              <a:buChar char="•"/>
            </a:pPr>
            <a:r>
              <a:rPr lang="en-AU" sz="1600" dirty="0" smtClean="0"/>
              <a:t>ARMS, MyAPNIC, Events Management System</a:t>
            </a:r>
          </a:p>
          <a:p>
            <a:pPr lvl="2">
              <a:buFont typeface="Arial" pitchFamily="34" charset="0"/>
              <a:buChar char="•"/>
            </a:pPr>
            <a:r>
              <a:rPr lang="en-AU" sz="2000" dirty="0" smtClean="0"/>
              <a:t>Outsource development if cost effective</a:t>
            </a:r>
          </a:p>
          <a:p>
            <a:pPr lvl="3">
              <a:buFont typeface="Arial" pitchFamily="34" charset="0"/>
              <a:buChar char="•"/>
            </a:pPr>
            <a:r>
              <a:rPr lang="en-AU" sz="1600" dirty="0" smtClean="0"/>
              <a:t>Subnet Calculator, Fellowship management, ISIF application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4" name="Rectangle 85"/>
          <p:cNvSpPr>
            <a:spLocks noGrp="1" noChangeArrowheads="1"/>
          </p:cNvSpPr>
          <p:nvPr>
            <p:ph type="title"/>
          </p:nvPr>
        </p:nvSpPr>
        <p:spPr/>
        <p:txBody>
          <a:bodyPr/>
          <a:lstStyle/>
          <a:p>
            <a:pPr eaLnBrk="1" hangingPunct="1"/>
            <a:r>
              <a:rPr lang="en-US" sz="3200" dirty="0" smtClean="0"/>
              <a:t>APNIC Systems Information</a:t>
            </a:r>
          </a:p>
        </p:txBody>
      </p:sp>
      <p:grpSp>
        <p:nvGrpSpPr>
          <p:cNvPr id="72" name="Group 71"/>
          <p:cNvGrpSpPr/>
          <p:nvPr/>
        </p:nvGrpSpPr>
        <p:grpSpPr>
          <a:xfrm>
            <a:off x="1765969" y="1268760"/>
            <a:ext cx="6617519" cy="4768996"/>
            <a:chOff x="1765969" y="1268760"/>
            <a:chExt cx="6617519" cy="4768996"/>
          </a:xfrm>
        </p:grpSpPr>
        <p:sp>
          <p:nvSpPr>
            <p:cNvPr id="3075" name="Text Box 44"/>
            <p:cNvSpPr txBox="1">
              <a:spLocks noChangeArrowheads="1"/>
            </p:cNvSpPr>
            <p:nvPr/>
          </p:nvSpPr>
          <p:spPr bwMode="auto">
            <a:xfrm>
              <a:off x="6248220" y="1268760"/>
              <a:ext cx="830677" cy="584775"/>
            </a:xfrm>
            <a:prstGeom prst="rect">
              <a:avLst/>
            </a:prstGeom>
            <a:noFill/>
            <a:ln w="12700">
              <a:noFill/>
              <a:miter lim="800000"/>
              <a:headEnd type="none" w="sm" len="sm"/>
              <a:tailEnd type="none" w="sm" len="sm"/>
            </a:ln>
          </p:spPr>
          <p:txBody>
            <a:bodyPr wrap="none">
              <a:spAutoFit/>
            </a:bodyPr>
            <a:lstStyle/>
            <a:p>
              <a:r>
                <a:rPr lang="en-AU" sz="1600" dirty="0">
                  <a:solidFill>
                    <a:schemeClr val="tx1"/>
                  </a:solidFill>
                  <a:latin typeface="Arial Narrow" pitchFamily="34" charset="0"/>
                  <a:cs typeface="Arial" charset="0"/>
                </a:rPr>
                <a:t>External</a:t>
              </a:r>
            </a:p>
            <a:p>
              <a:r>
                <a:rPr lang="en-AU" sz="1600" dirty="0">
                  <a:solidFill>
                    <a:schemeClr val="tx1"/>
                  </a:solidFill>
                  <a:latin typeface="Arial Narrow" pitchFamily="34" charset="0"/>
                  <a:cs typeface="Arial" charset="0"/>
                </a:rPr>
                <a:t>Services</a:t>
              </a:r>
            </a:p>
          </p:txBody>
        </p:sp>
        <p:sp>
          <p:nvSpPr>
            <p:cNvPr id="3076" name="Text Box 45"/>
            <p:cNvSpPr txBox="1">
              <a:spLocks noChangeArrowheads="1"/>
            </p:cNvSpPr>
            <p:nvPr/>
          </p:nvSpPr>
          <p:spPr bwMode="auto">
            <a:xfrm>
              <a:off x="3817566" y="1268760"/>
              <a:ext cx="1338828" cy="584775"/>
            </a:xfrm>
            <a:prstGeom prst="rect">
              <a:avLst/>
            </a:prstGeom>
            <a:noFill/>
            <a:ln w="12700">
              <a:noFill/>
              <a:miter lim="800000"/>
              <a:headEnd type="none" w="sm" len="sm"/>
              <a:tailEnd type="none" w="sm" len="sm"/>
            </a:ln>
          </p:spPr>
          <p:txBody>
            <a:bodyPr wrap="none">
              <a:spAutoFit/>
            </a:bodyPr>
            <a:lstStyle/>
            <a:p>
              <a:r>
                <a:rPr lang="en-AU" sz="1600">
                  <a:solidFill>
                    <a:schemeClr val="tx1"/>
                  </a:solidFill>
                  <a:latin typeface="Arial Narrow" pitchFamily="34" charset="0"/>
                  <a:cs typeface="Arial" charset="0"/>
                </a:rPr>
                <a:t>Integrated Data</a:t>
              </a:r>
            </a:p>
            <a:p>
              <a:r>
                <a:rPr lang="en-AU" sz="1600">
                  <a:solidFill>
                    <a:schemeClr val="tx1"/>
                  </a:solidFill>
                  <a:latin typeface="Arial Narrow" pitchFamily="34" charset="0"/>
                  <a:cs typeface="Arial" charset="0"/>
                </a:rPr>
                <a:t>Management</a:t>
              </a:r>
            </a:p>
          </p:txBody>
        </p:sp>
        <p:sp>
          <p:nvSpPr>
            <p:cNvPr id="3077" name="Text Box 46"/>
            <p:cNvSpPr txBox="1">
              <a:spLocks noChangeArrowheads="1"/>
            </p:cNvSpPr>
            <p:nvPr/>
          </p:nvSpPr>
          <p:spPr bwMode="auto">
            <a:xfrm>
              <a:off x="1941821" y="1268760"/>
              <a:ext cx="742511" cy="584775"/>
            </a:xfrm>
            <a:prstGeom prst="rect">
              <a:avLst/>
            </a:prstGeom>
            <a:noFill/>
            <a:ln w="12700">
              <a:noFill/>
              <a:miter lim="800000"/>
              <a:headEnd type="none" w="sm" len="sm"/>
              <a:tailEnd type="none" w="sm" len="sm"/>
            </a:ln>
          </p:spPr>
          <p:txBody>
            <a:bodyPr wrap="none">
              <a:spAutoFit/>
            </a:bodyPr>
            <a:lstStyle/>
            <a:p>
              <a:r>
                <a:rPr lang="en-AU" sz="1600">
                  <a:solidFill>
                    <a:schemeClr val="tx1"/>
                  </a:solidFill>
                  <a:latin typeface="Arial Narrow" pitchFamily="34" charset="0"/>
                  <a:cs typeface="Arial" charset="0"/>
                </a:rPr>
                <a:t>Internal</a:t>
              </a:r>
            </a:p>
            <a:p>
              <a:r>
                <a:rPr lang="en-AU" sz="1600">
                  <a:solidFill>
                    <a:schemeClr val="tx1"/>
                  </a:solidFill>
                  <a:latin typeface="Arial Narrow" pitchFamily="34" charset="0"/>
                  <a:cs typeface="Arial" charset="0"/>
                </a:rPr>
                <a:t>Apps</a:t>
              </a:r>
            </a:p>
          </p:txBody>
        </p:sp>
        <p:sp>
          <p:nvSpPr>
            <p:cNvPr id="3078" name="Text Box 48"/>
            <p:cNvSpPr txBox="1">
              <a:spLocks noChangeArrowheads="1"/>
            </p:cNvSpPr>
            <p:nvPr/>
          </p:nvSpPr>
          <p:spPr bwMode="auto">
            <a:xfrm>
              <a:off x="6162248" y="2193007"/>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dirty="0">
                  <a:solidFill>
                    <a:schemeClr val="tx1"/>
                  </a:solidFill>
                  <a:latin typeface="Arial Narrow" pitchFamily="34" charset="0"/>
                  <a:cs typeface="Arial" charset="0"/>
                </a:rPr>
                <a:t>MyAPNIC</a:t>
              </a:r>
            </a:p>
          </p:txBody>
        </p:sp>
        <p:sp>
          <p:nvSpPr>
            <p:cNvPr id="3079" name="Text Box 49"/>
            <p:cNvSpPr txBox="1">
              <a:spLocks noChangeArrowheads="1"/>
            </p:cNvSpPr>
            <p:nvPr/>
          </p:nvSpPr>
          <p:spPr bwMode="auto">
            <a:xfrm>
              <a:off x="3243736" y="1913620"/>
              <a:ext cx="2525744" cy="4107668"/>
            </a:xfrm>
            <a:prstGeom prst="rect">
              <a:avLst/>
            </a:prstGeom>
            <a:noFill/>
            <a:ln w="12700">
              <a:solidFill>
                <a:schemeClr val="tx1"/>
              </a:solidFill>
              <a:miter lim="800000"/>
              <a:headEnd/>
              <a:tailEnd/>
            </a:ln>
          </p:spPr>
          <p:txBody>
            <a:bodyPr wrap="square">
              <a:spAutoFit/>
            </a:bodyPr>
            <a:lstStyle/>
            <a:p>
              <a:pPr algn="l"/>
              <a:endParaRPr lang="en-US" sz="1600" dirty="0">
                <a:solidFill>
                  <a:schemeClr val="tx1"/>
                </a:solidFill>
                <a:latin typeface="Arial Narrow" pitchFamily="34" charset="0"/>
                <a:cs typeface="Arial" charset="0"/>
              </a:endParaRPr>
            </a:p>
            <a:p>
              <a:pPr algn="l"/>
              <a:r>
                <a:rPr lang="en-US" sz="1600" dirty="0">
                  <a:solidFill>
                    <a:schemeClr val="tx1"/>
                  </a:solidFill>
                  <a:latin typeface="Arial Narrow" pitchFamily="34" charset="0"/>
                  <a:cs typeface="Arial" charset="0"/>
                </a:rPr>
                <a:t>Registry Data</a:t>
              </a:r>
            </a:p>
            <a:p>
              <a:pPr algn="l">
                <a:buFontTx/>
                <a:buChar char="•"/>
              </a:pPr>
              <a:r>
                <a:rPr lang="en-US" sz="1600" dirty="0">
                  <a:solidFill>
                    <a:schemeClr val="tx1"/>
                  </a:solidFill>
                  <a:latin typeface="Arial Narrow" pitchFamily="34" charset="0"/>
                  <a:cs typeface="Arial" charset="0"/>
                </a:rPr>
                <a:t> Resource Pool</a:t>
              </a:r>
            </a:p>
            <a:p>
              <a:pPr algn="l">
                <a:buFontTx/>
                <a:buChar char="•"/>
              </a:pPr>
              <a:r>
                <a:rPr lang="en-US" sz="1600" dirty="0">
                  <a:solidFill>
                    <a:schemeClr val="tx1"/>
                  </a:solidFill>
                  <a:latin typeface="Arial Narrow" pitchFamily="34" charset="0"/>
                  <a:cs typeface="Arial" charset="0"/>
                </a:rPr>
                <a:t> Portable Records</a:t>
              </a:r>
            </a:p>
            <a:p>
              <a:pPr algn="l">
                <a:buFontTx/>
                <a:buChar char="•"/>
              </a:pPr>
              <a:r>
                <a:rPr lang="en-US" sz="1600" dirty="0">
                  <a:solidFill>
                    <a:schemeClr val="tx1"/>
                  </a:solidFill>
                  <a:latin typeface="Arial Narrow" pitchFamily="34" charset="0"/>
                  <a:cs typeface="Arial" charset="0"/>
                </a:rPr>
                <a:t> Non-portable Records</a:t>
              </a:r>
            </a:p>
            <a:p>
              <a:pPr algn="l">
                <a:buFontTx/>
                <a:buChar char="•"/>
              </a:pPr>
              <a:r>
                <a:rPr lang="en-US" sz="1600" dirty="0">
                  <a:solidFill>
                    <a:schemeClr val="tx1"/>
                  </a:solidFill>
                  <a:latin typeface="Arial Narrow" pitchFamily="34" charset="0"/>
                  <a:cs typeface="Arial" charset="0"/>
                </a:rPr>
                <a:t> DNS Records</a:t>
              </a:r>
            </a:p>
            <a:p>
              <a:pPr algn="l">
                <a:buFontTx/>
                <a:buChar char="•"/>
              </a:pPr>
              <a:r>
                <a:rPr lang="en-US" sz="1600" dirty="0">
                  <a:solidFill>
                    <a:schemeClr val="tx1"/>
                  </a:solidFill>
                  <a:latin typeface="Arial Narrow" pitchFamily="34" charset="0"/>
                  <a:cs typeface="Arial" charset="0"/>
                </a:rPr>
                <a:t> </a:t>
              </a:r>
              <a:r>
                <a:rPr lang="en-US" sz="1600" dirty="0" err="1">
                  <a:solidFill>
                    <a:schemeClr val="tx1"/>
                  </a:solidFill>
                  <a:latin typeface="Arial Narrow" pitchFamily="34" charset="0"/>
                  <a:cs typeface="Arial" charset="0"/>
                </a:rPr>
                <a:t>ResCert</a:t>
              </a:r>
              <a:r>
                <a:rPr lang="en-US" sz="1600" dirty="0">
                  <a:solidFill>
                    <a:schemeClr val="tx1"/>
                  </a:solidFill>
                  <a:latin typeface="Arial Narrow" pitchFamily="34" charset="0"/>
                  <a:cs typeface="Arial" charset="0"/>
                </a:rPr>
                <a:t> Records</a:t>
              </a:r>
            </a:p>
            <a:p>
              <a:pPr algn="l"/>
              <a:endParaRPr lang="en-US" sz="1600" dirty="0">
                <a:solidFill>
                  <a:schemeClr val="tx1"/>
                </a:solidFill>
                <a:latin typeface="Arial Narrow" pitchFamily="34" charset="0"/>
                <a:cs typeface="Arial" charset="0"/>
              </a:endParaRPr>
            </a:p>
            <a:p>
              <a:pPr algn="l">
                <a:buFontTx/>
                <a:buChar char="•"/>
              </a:pPr>
              <a:endParaRPr lang="en-US" sz="1600" dirty="0">
                <a:solidFill>
                  <a:schemeClr val="tx1"/>
                </a:solidFill>
                <a:latin typeface="Arial Narrow" pitchFamily="34" charset="0"/>
                <a:cs typeface="Arial" charset="0"/>
              </a:endParaRPr>
            </a:p>
            <a:p>
              <a:pPr algn="l">
                <a:buFontTx/>
                <a:buChar char="•"/>
              </a:pPr>
              <a:endParaRPr lang="en-US" sz="1600" dirty="0">
                <a:solidFill>
                  <a:schemeClr val="tx1"/>
                </a:solidFill>
                <a:latin typeface="Arial Narrow" pitchFamily="34" charset="0"/>
                <a:cs typeface="Arial" charset="0"/>
              </a:endParaRPr>
            </a:p>
            <a:p>
              <a:pPr algn="l">
                <a:buFontTx/>
                <a:buChar char="•"/>
              </a:pPr>
              <a:endParaRPr lang="en-US" sz="1600" dirty="0">
                <a:solidFill>
                  <a:schemeClr val="tx1"/>
                </a:solidFill>
                <a:latin typeface="Arial Narrow" pitchFamily="34" charset="0"/>
                <a:cs typeface="Arial" charset="0"/>
              </a:endParaRPr>
            </a:p>
            <a:p>
              <a:pPr algn="l">
                <a:buFontTx/>
                <a:buChar char="•"/>
              </a:pPr>
              <a:endParaRPr lang="en-US" sz="2000" dirty="0">
                <a:solidFill>
                  <a:schemeClr val="tx1"/>
                </a:solidFill>
                <a:latin typeface="Arial Narrow" pitchFamily="34" charset="0"/>
                <a:cs typeface="Arial" charset="0"/>
              </a:endParaRPr>
            </a:p>
            <a:p>
              <a:pPr algn="l">
                <a:buFontTx/>
                <a:buChar char="•"/>
              </a:pPr>
              <a:endParaRPr lang="en-US" sz="2000" dirty="0">
                <a:solidFill>
                  <a:schemeClr val="tx1"/>
                </a:solidFill>
                <a:latin typeface="Arial Narrow" pitchFamily="34" charset="0"/>
                <a:cs typeface="Arial" charset="0"/>
              </a:endParaRPr>
            </a:p>
            <a:p>
              <a:pPr algn="l">
                <a:buFontTx/>
                <a:buChar char="•"/>
              </a:pPr>
              <a:endParaRPr lang="en-US" sz="2000" dirty="0">
                <a:solidFill>
                  <a:schemeClr val="tx1"/>
                </a:solidFill>
                <a:latin typeface="Arial Narrow" pitchFamily="34" charset="0"/>
                <a:cs typeface="Arial" charset="0"/>
              </a:endParaRPr>
            </a:p>
            <a:p>
              <a:pPr algn="l">
                <a:buFontTx/>
                <a:buChar char="•"/>
              </a:pPr>
              <a:endParaRPr lang="en-US" sz="2000" dirty="0">
                <a:solidFill>
                  <a:schemeClr val="tx1"/>
                </a:solidFill>
                <a:latin typeface="Arial Narrow" pitchFamily="34" charset="0"/>
                <a:cs typeface="Arial" charset="0"/>
              </a:endParaRPr>
            </a:p>
          </p:txBody>
        </p:sp>
        <p:sp>
          <p:nvSpPr>
            <p:cNvPr id="3080" name="Text Box 50"/>
            <p:cNvSpPr txBox="1">
              <a:spLocks noChangeArrowheads="1"/>
            </p:cNvSpPr>
            <p:nvPr/>
          </p:nvSpPr>
          <p:spPr bwMode="auto">
            <a:xfrm>
              <a:off x="3418749" y="3898247"/>
              <a:ext cx="2185765" cy="2062103"/>
            </a:xfrm>
            <a:prstGeom prst="rect">
              <a:avLst/>
            </a:prstGeom>
            <a:noFill/>
            <a:ln w="12700">
              <a:solidFill>
                <a:schemeClr val="tx1"/>
              </a:solidFill>
              <a:miter lim="800000"/>
              <a:headEnd/>
              <a:tailEnd/>
            </a:ln>
          </p:spPr>
          <p:txBody>
            <a:bodyPr>
              <a:spAutoFit/>
            </a:bodyPr>
            <a:lstStyle/>
            <a:p>
              <a:pPr algn="l"/>
              <a:r>
                <a:rPr lang="en-US" sz="1600" dirty="0">
                  <a:solidFill>
                    <a:schemeClr val="tx1"/>
                  </a:solidFill>
                  <a:latin typeface="Arial Narrow" pitchFamily="34" charset="0"/>
                  <a:cs typeface="Arial" charset="0"/>
                </a:rPr>
                <a:t>Supporting Data</a:t>
              </a:r>
            </a:p>
            <a:p>
              <a:pPr algn="l">
                <a:buFontTx/>
                <a:buChar char="•"/>
              </a:pPr>
              <a:r>
                <a:rPr lang="en-US" sz="1400" dirty="0">
                  <a:solidFill>
                    <a:schemeClr val="tx1"/>
                  </a:solidFill>
                  <a:latin typeface="Arial Narrow" pitchFamily="34" charset="0"/>
                  <a:cs typeface="Arial" charset="0"/>
                </a:rPr>
                <a:t> </a:t>
              </a:r>
              <a:r>
                <a:rPr lang="en-US" sz="1400" dirty="0" smtClean="0">
                  <a:solidFill>
                    <a:schemeClr val="tx1"/>
                  </a:solidFill>
                  <a:latin typeface="Arial Narrow" pitchFamily="34" charset="0"/>
                  <a:cs typeface="Arial" charset="0"/>
                </a:rPr>
                <a:t>Member Database</a:t>
              </a:r>
              <a:endParaRPr lang="en-US" sz="1400" dirty="0">
                <a:solidFill>
                  <a:schemeClr val="tx1"/>
                </a:solidFill>
                <a:latin typeface="Arial Narrow" pitchFamily="34" charset="0"/>
                <a:cs typeface="Arial" charset="0"/>
              </a:endParaRPr>
            </a:p>
            <a:p>
              <a:pPr algn="l">
                <a:buFontTx/>
                <a:buChar char="•"/>
              </a:pPr>
              <a:r>
                <a:rPr lang="en-US" sz="1400" dirty="0">
                  <a:solidFill>
                    <a:schemeClr val="tx1"/>
                  </a:solidFill>
                  <a:latin typeface="Arial Narrow" pitchFamily="34" charset="0"/>
                  <a:cs typeface="Arial" charset="0"/>
                </a:rPr>
                <a:t> </a:t>
              </a:r>
              <a:r>
                <a:rPr lang="en-US" sz="1400" dirty="0" err="1" smtClean="0">
                  <a:solidFill>
                    <a:schemeClr val="tx1"/>
                  </a:solidFill>
                  <a:latin typeface="Arial Narrow" pitchFamily="34" charset="0"/>
                  <a:cs typeface="Arial" charset="0"/>
                </a:rPr>
                <a:t>Accpac</a:t>
              </a:r>
              <a:r>
                <a:rPr lang="en-US" sz="1400" dirty="0" smtClean="0">
                  <a:solidFill>
                    <a:schemeClr val="tx1"/>
                  </a:solidFill>
                  <a:latin typeface="Arial Narrow" pitchFamily="34" charset="0"/>
                  <a:cs typeface="Arial" charset="0"/>
                </a:rPr>
                <a:t> Finance</a:t>
              </a:r>
              <a:endParaRPr lang="en-US" sz="1400" dirty="0">
                <a:solidFill>
                  <a:schemeClr val="tx1"/>
                </a:solidFill>
                <a:latin typeface="Arial Narrow" pitchFamily="34" charset="0"/>
                <a:cs typeface="Arial" charset="0"/>
              </a:endParaRPr>
            </a:p>
            <a:p>
              <a:pPr algn="l">
                <a:buFontTx/>
                <a:buChar char="•"/>
              </a:pPr>
              <a:r>
                <a:rPr lang="en-US" sz="1400" dirty="0">
                  <a:solidFill>
                    <a:schemeClr val="tx1"/>
                  </a:solidFill>
                  <a:latin typeface="Arial Narrow" pitchFamily="34" charset="0"/>
                  <a:cs typeface="Arial" charset="0"/>
                </a:rPr>
                <a:t> </a:t>
              </a:r>
              <a:r>
                <a:rPr lang="en-US" sz="1400" dirty="0" smtClean="0">
                  <a:solidFill>
                    <a:schemeClr val="tx1"/>
                  </a:solidFill>
                  <a:latin typeface="Arial Narrow" pitchFamily="34" charset="0"/>
                  <a:cs typeface="Arial" charset="0"/>
                </a:rPr>
                <a:t>Events Management</a:t>
              </a:r>
              <a:endParaRPr lang="en-US" sz="1400" dirty="0">
                <a:solidFill>
                  <a:schemeClr val="tx1"/>
                </a:solidFill>
                <a:latin typeface="Arial Narrow" pitchFamily="34" charset="0"/>
                <a:cs typeface="Arial" charset="0"/>
              </a:endParaRPr>
            </a:p>
            <a:p>
              <a:pPr algn="l">
                <a:buFontTx/>
                <a:buChar char="•"/>
              </a:pPr>
              <a:r>
                <a:rPr lang="en-US" sz="1400" dirty="0">
                  <a:solidFill>
                    <a:schemeClr val="tx1"/>
                  </a:solidFill>
                  <a:latin typeface="Arial Narrow" pitchFamily="34" charset="0"/>
                  <a:cs typeface="Arial" charset="0"/>
                </a:rPr>
                <a:t> </a:t>
              </a:r>
              <a:r>
                <a:rPr lang="en-US" sz="1400" dirty="0" smtClean="0">
                  <a:solidFill>
                    <a:schemeClr val="tx1"/>
                  </a:solidFill>
                  <a:latin typeface="Arial Narrow" pitchFamily="34" charset="0"/>
                  <a:cs typeface="Arial" charset="0"/>
                </a:rPr>
                <a:t>Request Tracker (RT)</a:t>
              </a:r>
              <a:endParaRPr lang="en-US" sz="1400" dirty="0">
                <a:solidFill>
                  <a:schemeClr val="tx1"/>
                </a:solidFill>
                <a:latin typeface="Arial Narrow" pitchFamily="34" charset="0"/>
                <a:cs typeface="Arial" charset="0"/>
              </a:endParaRPr>
            </a:p>
            <a:p>
              <a:pPr algn="l">
                <a:buFontTx/>
                <a:buChar char="•"/>
              </a:pPr>
              <a:r>
                <a:rPr lang="en-US" sz="1400" dirty="0">
                  <a:solidFill>
                    <a:schemeClr val="tx1"/>
                  </a:solidFill>
                  <a:latin typeface="Arial Narrow" pitchFamily="34" charset="0"/>
                  <a:cs typeface="Arial" charset="0"/>
                </a:rPr>
                <a:t> </a:t>
              </a:r>
              <a:r>
                <a:rPr lang="en-US" sz="1400" dirty="0" smtClean="0">
                  <a:solidFill>
                    <a:schemeClr val="tx1"/>
                  </a:solidFill>
                  <a:latin typeface="Arial Narrow" pitchFamily="34" charset="0"/>
                  <a:cs typeface="Arial" charset="0"/>
                </a:rPr>
                <a:t>Cert Authority</a:t>
              </a:r>
              <a:endParaRPr lang="en-US" sz="1400" dirty="0">
                <a:solidFill>
                  <a:schemeClr val="tx1"/>
                </a:solidFill>
                <a:latin typeface="Arial Narrow" pitchFamily="34" charset="0"/>
                <a:cs typeface="Arial" charset="0"/>
              </a:endParaRPr>
            </a:p>
            <a:p>
              <a:pPr algn="l">
                <a:buFontTx/>
                <a:buChar char="•"/>
              </a:pPr>
              <a:r>
                <a:rPr lang="en-US" sz="1400" dirty="0">
                  <a:solidFill>
                    <a:schemeClr val="tx1"/>
                  </a:solidFill>
                  <a:latin typeface="Arial Narrow" pitchFamily="34" charset="0"/>
                  <a:cs typeface="Arial" charset="0"/>
                </a:rPr>
                <a:t> CMS</a:t>
              </a:r>
            </a:p>
            <a:p>
              <a:pPr algn="l">
                <a:buFontTx/>
                <a:buChar char="•"/>
              </a:pPr>
              <a:r>
                <a:rPr lang="en-US" sz="1400" dirty="0">
                  <a:solidFill>
                    <a:schemeClr val="tx1"/>
                  </a:solidFill>
                  <a:latin typeface="Arial Narrow" pitchFamily="34" charset="0"/>
                  <a:cs typeface="Arial" charset="0"/>
                </a:rPr>
                <a:t> </a:t>
              </a:r>
              <a:r>
                <a:rPr lang="en-US" sz="1400" dirty="0" smtClean="0">
                  <a:solidFill>
                    <a:schemeClr val="tx1"/>
                  </a:solidFill>
                  <a:latin typeface="Arial Narrow" pitchFamily="34" charset="0"/>
                  <a:cs typeface="Arial" charset="0"/>
                </a:rPr>
                <a:t>Code repository</a:t>
              </a:r>
              <a:endParaRPr lang="en-US" sz="1400" dirty="0">
                <a:solidFill>
                  <a:schemeClr val="tx1"/>
                </a:solidFill>
                <a:latin typeface="Arial Narrow" pitchFamily="34" charset="0"/>
                <a:cs typeface="Arial" charset="0"/>
              </a:endParaRPr>
            </a:p>
            <a:p>
              <a:pPr algn="l">
                <a:buFontTx/>
                <a:buChar char="•"/>
              </a:pPr>
              <a:endParaRPr lang="en-US" sz="1400" dirty="0">
                <a:solidFill>
                  <a:schemeClr val="tx1"/>
                </a:solidFill>
                <a:latin typeface="Arial Narrow" pitchFamily="34" charset="0"/>
                <a:cs typeface="Arial" charset="0"/>
              </a:endParaRPr>
            </a:p>
          </p:txBody>
        </p:sp>
        <p:sp>
          <p:nvSpPr>
            <p:cNvPr id="3081" name="Text Box 56"/>
            <p:cNvSpPr txBox="1">
              <a:spLocks noChangeArrowheads="1"/>
            </p:cNvSpPr>
            <p:nvPr/>
          </p:nvSpPr>
          <p:spPr bwMode="auto">
            <a:xfrm>
              <a:off x="7451823" y="4279603"/>
              <a:ext cx="641522" cy="338554"/>
            </a:xfrm>
            <a:prstGeom prst="rect">
              <a:avLst/>
            </a:prstGeom>
            <a:noFill/>
            <a:ln w="12700">
              <a:noFill/>
              <a:miter lim="800000"/>
              <a:headEnd type="none" w="sm" len="sm"/>
              <a:tailEnd type="none" w="sm" len="sm"/>
            </a:ln>
          </p:spPr>
          <p:txBody>
            <a:bodyPr wrap="none">
              <a:spAutoFit/>
            </a:bodyPr>
            <a:lstStyle/>
            <a:p>
              <a:pPr algn="l"/>
              <a:r>
                <a:rPr lang="en-AU" sz="1600">
                  <a:solidFill>
                    <a:schemeClr val="tx1"/>
                  </a:solidFill>
                  <a:latin typeface="Arial Narrow" pitchFamily="34" charset="0"/>
                  <a:cs typeface="Arial" charset="0"/>
                </a:rPr>
                <a:t>Public</a:t>
              </a:r>
            </a:p>
          </p:txBody>
        </p:sp>
        <p:sp>
          <p:nvSpPr>
            <p:cNvPr id="3082" name="AutoShape 58"/>
            <p:cNvSpPr>
              <a:spLocks/>
            </p:cNvSpPr>
            <p:nvPr/>
          </p:nvSpPr>
          <p:spPr bwMode="auto">
            <a:xfrm>
              <a:off x="7217355" y="2999483"/>
              <a:ext cx="195390" cy="2880271"/>
            </a:xfrm>
            <a:prstGeom prst="rightBrace">
              <a:avLst>
                <a:gd name="adj1" fmla="val 58819"/>
                <a:gd name="adj2" fmla="val 50000"/>
              </a:avLst>
            </a:prstGeom>
            <a:noFill/>
            <a:ln w="12700">
              <a:solidFill>
                <a:schemeClr val="tx1"/>
              </a:solidFill>
              <a:round/>
              <a:headEnd/>
              <a:tailEnd/>
            </a:ln>
          </p:spPr>
          <p:txBody>
            <a:bodyPr wrap="none" anchor="ctr"/>
            <a:lstStyle/>
            <a:p>
              <a:endParaRPr lang="en-AU" sz="1600">
                <a:latin typeface="Arial Narrow" pitchFamily="34" charset="0"/>
              </a:endParaRPr>
            </a:p>
          </p:txBody>
        </p:sp>
        <p:sp>
          <p:nvSpPr>
            <p:cNvPr id="3083" name="Text Box 61"/>
            <p:cNvSpPr txBox="1">
              <a:spLocks noChangeArrowheads="1"/>
            </p:cNvSpPr>
            <p:nvPr/>
          </p:nvSpPr>
          <p:spPr bwMode="auto">
            <a:xfrm>
              <a:off x="1765969" y="1885778"/>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ARMS</a:t>
              </a:r>
            </a:p>
          </p:txBody>
        </p:sp>
        <p:sp>
          <p:nvSpPr>
            <p:cNvPr id="3084" name="AutoShape 64"/>
            <p:cNvSpPr>
              <a:spLocks noChangeArrowheads="1"/>
            </p:cNvSpPr>
            <p:nvPr/>
          </p:nvSpPr>
          <p:spPr bwMode="auto">
            <a:xfrm>
              <a:off x="5806638" y="2278775"/>
              <a:ext cx="295691" cy="115211"/>
            </a:xfrm>
            <a:prstGeom prst="leftRightArrow">
              <a:avLst>
                <a:gd name="adj1" fmla="val 50000"/>
                <a:gd name="adj2" fmla="val 50445"/>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85" name="AutoShape 67"/>
            <p:cNvSpPr>
              <a:spLocks noChangeArrowheads="1"/>
            </p:cNvSpPr>
            <p:nvPr/>
          </p:nvSpPr>
          <p:spPr bwMode="auto">
            <a:xfrm>
              <a:off x="5818361" y="4915823"/>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86" name="AutoShape 69"/>
            <p:cNvSpPr>
              <a:spLocks noChangeArrowheads="1"/>
            </p:cNvSpPr>
            <p:nvPr/>
          </p:nvSpPr>
          <p:spPr bwMode="auto">
            <a:xfrm>
              <a:off x="5818361" y="4310326"/>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87" name="AutoShape 72"/>
            <p:cNvSpPr>
              <a:spLocks noChangeArrowheads="1"/>
            </p:cNvSpPr>
            <p:nvPr/>
          </p:nvSpPr>
          <p:spPr bwMode="auto">
            <a:xfrm>
              <a:off x="2913561" y="1965145"/>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88" name="Text Box 73"/>
            <p:cNvSpPr txBox="1">
              <a:spLocks noChangeArrowheads="1"/>
            </p:cNvSpPr>
            <p:nvPr/>
          </p:nvSpPr>
          <p:spPr bwMode="auto">
            <a:xfrm>
              <a:off x="1765969" y="2771621"/>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Events Mgr</a:t>
              </a:r>
            </a:p>
          </p:txBody>
        </p:sp>
        <p:sp>
          <p:nvSpPr>
            <p:cNvPr id="3089" name="Text Box 74"/>
            <p:cNvSpPr txBox="1">
              <a:spLocks noChangeArrowheads="1"/>
            </p:cNvSpPr>
            <p:nvPr/>
          </p:nvSpPr>
          <p:spPr bwMode="auto">
            <a:xfrm>
              <a:off x="1765969" y="3369438"/>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Accpac</a:t>
              </a:r>
            </a:p>
          </p:txBody>
        </p:sp>
        <p:sp>
          <p:nvSpPr>
            <p:cNvPr id="3090" name="AutoShape 75"/>
            <p:cNvSpPr>
              <a:spLocks noChangeArrowheads="1"/>
            </p:cNvSpPr>
            <p:nvPr/>
          </p:nvSpPr>
          <p:spPr bwMode="auto">
            <a:xfrm>
              <a:off x="2913561" y="2267254"/>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91" name="AutoShape 76"/>
            <p:cNvSpPr>
              <a:spLocks noChangeArrowheads="1"/>
            </p:cNvSpPr>
            <p:nvPr/>
          </p:nvSpPr>
          <p:spPr bwMode="auto">
            <a:xfrm>
              <a:off x="2913561" y="2555281"/>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92" name="Text Box 77"/>
            <p:cNvSpPr txBox="1">
              <a:spLocks noChangeArrowheads="1"/>
            </p:cNvSpPr>
            <p:nvPr/>
          </p:nvSpPr>
          <p:spPr bwMode="auto">
            <a:xfrm>
              <a:off x="1765969" y="2181486"/>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RT</a:t>
              </a:r>
            </a:p>
          </p:txBody>
        </p:sp>
        <p:sp>
          <p:nvSpPr>
            <p:cNvPr id="3093" name="AutoShape 78"/>
            <p:cNvSpPr>
              <a:spLocks noChangeArrowheads="1"/>
            </p:cNvSpPr>
            <p:nvPr/>
          </p:nvSpPr>
          <p:spPr bwMode="auto">
            <a:xfrm>
              <a:off x="2913561" y="2857390"/>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095" name="Text Box 48"/>
            <p:cNvSpPr txBox="1">
              <a:spLocks noChangeArrowheads="1"/>
            </p:cNvSpPr>
            <p:nvPr/>
          </p:nvSpPr>
          <p:spPr bwMode="auto">
            <a:xfrm>
              <a:off x="6162248" y="2488715"/>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Chat</a:t>
              </a:r>
            </a:p>
          </p:txBody>
        </p:sp>
        <p:sp>
          <p:nvSpPr>
            <p:cNvPr id="3096" name="Text Box 48"/>
            <p:cNvSpPr txBox="1">
              <a:spLocks noChangeArrowheads="1"/>
            </p:cNvSpPr>
            <p:nvPr/>
          </p:nvSpPr>
          <p:spPr bwMode="auto">
            <a:xfrm>
              <a:off x="6162248" y="3078850"/>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WWW</a:t>
              </a:r>
            </a:p>
          </p:txBody>
        </p:sp>
        <p:sp>
          <p:nvSpPr>
            <p:cNvPr id="3097" name="Text Box 48"/>
            <p:cNvSpPr txBox="1">
              <a:spLocks noChangeArrowheads="1"/>
            </p:cNvSpPr>
            <p:nvPr/>
          </p:nvSpPr>
          <p:spPr bwMode="auto">
            <a:xfrm>
              <a:off x="6162248" y="4254000"/>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ICONS</a:t>
              </a:r>
            </a:p>
          </p:txBody>
        </p:sp>
        <p:sp>
          <p:nvSpPr>
            <p:cNvPr id="3098" name="Text Box 48"/>
            <p:cNvSpPr txBox="1">
              <a:spLocks noChangeArrowheads="1"/>
            </p:cNvSpPr>
            <p:nvPr/>
          </p:nvSpPr>
          <p:spPr bwMode="auto">
            <a:xfrm>
              <a:off x="6162248" y="4548428"/>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Whois</a:t>
              </a:r>
            </a:p>
          </p:txBody>
        </p:sp>
        <p:sp>
          <p:nvSpPr>
            <p:cNvPr id="3099" name="Text Box 48"/>
            <p:cNvSpPr txBox="1">
              <a:spLocks noChangeArrowheads="1"/>
            </p:cNvSpPr>
            <p:nvPr/>
          </p:nvSpPr>
          <p:spPr bwMode="auto">
            <a:xfrm>
              <a:off x="6162248" y="4844136"/>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dirty="0" smtClean="0">
                  <a:solidFill>
                    <a:schemeClr val="tx1"/>
                  </a:solidFill>
                  <a:latin typeface="Arial Narrow" pitchFamily="34" charset="0"/>
                  <a:cs typeface="Arial" charset="0"/>
                </a:rPr>
                <a:t>DNS/6to4</a:t>
              </a:r>
              <a:endParaRPr lang="en-AU" sz="1400" dirty="0">
                <a:solidFill>
                  <a:schemeClr val="tx1"/>
                </a:solidFill>
                <a:latin typeface="Arial Narrow" pitchFamily="34" charset="0"/>
                <a:cs typeface="Arial" charset="0"/>
              </a:endParaRPr>
            </a:p>
          </p:txBody>
        </p:sp>
        <p:sp>
          <p:nvSpPr>
            <p:cNvPr id="3100" name="Text Box 48"/>
            <p:cNvSpPr txBox="1">
              <a:spLocks noChangeArrowheads="1"/>
            </p:cNvSpPr>
            <p:nvPr/>
          </p:nvSpPr>
          <p:spPr bwMode="auto">
            <a:xfrm>
              <a:off x="6162248" y="5139843"/>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dirty="0">
                  <a:solidFill>
                    <a:schemeClr val="tx1"/>
                  </a:solidFill>
                  <a:latin typeface="Arial Narrow" pitchFamily="34" charset="0"/>
                  <a:cs typeface="Arial" charset="0"/>
                </a:rPr>
                <a:t>Stats</a:t>
              </a:r>
            </a:p>
          </p:txBody>
        </p:sp>
        <p:sp>
          <p:nvSpPr>
            <p:cNvPr id="3101" name="Text Box 48"/>
            <p:cNvSpPr txBox="1">
              <a:spLocks noChangeArrowheads="1"/>
            </p:cNvSpPr>
            <p:nvPr/>
          </p:nvSpPr>
          <p:spPr bwMode="auto">
            <a:xfrm>
              <a:off x="6162248" y="5434271"/>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FTP</a:t>
              </a:r>
            </a:p>
          </p:txBody>
        </p:sp>
        <p:sp>
          <p:nvSpPr>
            <p:cNvPr id="3102" name="Text Box 48"/>
            <p:cNvSpPr txBox="1">
              <a:spLocks noChangeArrowheads="1"/>
            </p:cNvSpPr>
            <p:nvPr/>
          </p:nvSpPr>
          <p:spPr bwMode="auto">
            <a:xfrm>
              <a:off x="6162248" y="5729979"/>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Cert Repo</a:t>
              </a:r>
            </a:p>
          </p:txBody>
        </p:sp>
        <p:sp>
          <p:nvSpPr>
            <p:cNvPr id="3103" name="Text Box 56"/>
            <p:cNvSpPr txBox="1">
              <a:spLocks noChangeArrowheads="1"/>
            </p:cNvSpPr>
            <p:nvPr/>
          </p:nvSpPr>
          <p:spPr bwMode="auto">
            <a:xfrm>
              <a:off x="7451823" y="2327420"/>
              <a:ext cx="798617" cy="338554"/>
            </a:xfrm>
            <a:prstGeom prst="rect">
              <a:avLst/>
            </a:prstGeom>
            <a:noFill/>
            <a:ln w="12700">
              <a:noFill/>
              <a:miter lim="800000"/>
              <a:headEnd type="none" w="sm" len="sm"/>
              <a:tailEnd type="none" w="sm" len="sm"/>
            </a:ln>
          </p:spPr>
          <p:txBody>
            <a:bodyPr wrap="none">
              <a:spAutoFit/>
            </a:bodyPr>
            <a:lstStyle/>
            <a:p>
              <a:pPr algn="l"/>
              <a:r>
                <a:rPr lang="en-AU" sz="1600">
                  <a:solidFill>
                    <a:schemeClr val="tx1"/>
                  </a:solidFill>
                  <a:latin typeface="Arial Narrow" pitchFamily="34" charset="0"/>
                  <a:cs typeface="Arial" charset="0"/>
                </a:rPr>
                <a:t>Member</a:t>
              </a:r>
            </a:p>
          </p:txBody>
        </p:sp>
        <p:sp>
          <p:nvSpPr>
            <p:cNvPr id="3104" name="Text Box 56"/>
            <p:cNvSpPr txBox="1">
              <a:spLocks noChangeArrowheads="1"/>
            </p:cNvSpPr>
            <p:nvPr/>
          </p:nvSpPr>
          <p:spPr bwMode="auto">
            <a:xfrm>
              <a:off x="7451823" y="1866577"/>
              <a:ext cx="931665" cy="338554"/>
            </a:xfrm>
            <a:prstGeom prst="rect">
              <a:avLst/>
            </a:prstGeom>
            <a:noFill/>
            <a:ln w="12700">
              <a:noFill/>
              <a:miter lim="800000"/>
              <a:headEnd type="none" w="sm" len="sm"/>
              <a:tailEnd type="none" w="sm" len="sm"/>
            </a:ln>
          </p:spPr>
          <p:txBody>
            <a:bodyPr wrap="none">
              <a:spAutoFit/>
            </a:bodyPr>
            <a:lstStyle/>
            <a:p>
              <a:pPr algn="l"/>
              <a:r>
                <a:rPr lang="en-AU" sz="1600">
                  <a:solidFill>
                    <a:schemeClr val="tx1"/>
                  </a:solidFill>
                  <a:latin typeface="Arial Narrow" pitchFamily="34" charset="0"/>
                  <a:cs typeface="Arial" charset="0"/>
                </a:rPr>
                <a:t>Registries</a:t>
              </a:r>
            </a:p>
          </p:txBody>
        </p:sp>
        <p:sp>
          <p:nvSpPr>
            <p:cNvPr id="3105" name="AutoShape 60"/>
            <p:cNvSpPr>
              <a:spLocks/>
            </p:cNvSpPr>
            <p:nvPr/>
          </p:nvSpPr>
          <p:spPr bwMode="auto">
            <a:xfrm>
              <a:off x="7217355" y="2020191"/>
              <a:ext cx="175851" cy="921687"/>
            </a:xfrm>
            <a:prstGeom prst="rightBrace">
              <a:avLst>
                <a:gd name="adj1" fmla="val 32593"/>
                <a:gd name="adj2" fmla="val 50000"/>
              </a:avLst>
            </a:prstGeom>
            <a:noFill/>
            <a:ln w="12700">
              <a:solidFill>
                <a:schemeClr val="tx1"/>
              </a:solidFill>
              <a:round/>
              <a:headEnd/>
              <a:tailEnd/>
            </a:ln>
          </p:spPr>
          <p:txBody>
            <a:bodyPr wrap="none" anchor="ctr"/>
            <a:lstStyle/>
            <a:p>
              <a:endParaRPr lang="en-AU" sz="1600">
                <a:latin typeface="Arial Narrow" pitchFamily="34" charset="0"/>
              </a:endParaRPr>
            </a:p>
          </p:txBody>
        </p:sp>
        <p:sp>
          <p:nvSpPr>
            <p:cNvPr id="3106" name="AutoShape 70"/>
            <p:cNvSpPr>
              <a:spLocks noChangeArrowheads="1"/>
            </p:cNvSpPr>
            <p:nvPr/>
          </p:nvSpPr>
          <p:spPr bwMode="auto">
            <a:xfrm>
              <a:off x="5818361" y="3149257"/>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07" name="AutoShape 64"/>
            <p:cNvSpPr>
              <a:spLocks noChangeArrowheads="1"/>
            </p:cNvSpPr>
            <p:nvPr/>
          </p:nvSpPr>
          <p:spPr bwMode="auto">
            <a:xfrm>
              <a:off x="5810546" y="2566802"/>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08" name="Text Box 48"/>
            <p:cNvSpPr txBox="1">
              <a:spLocks noChangeArrowheads="1"/>
            </p:cNvSpPr>
            <p:nvPr/>
          </p:nvSpPr>
          <p:spPr bwMode="auto">
            <a:xfrm>
              <a:off x="6162248" y="3374558"/>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Events</a:t>
              </a:r>
            </a:p>
          </p:txBody>
        </p:sp>
        <p:sp>
          <p:nvSpPr>
            <p:cNvPr id="3109" name="Text Box 48"/>
            <p:cNvSpPr txBox="1">
              <a:spLocks noChangeArrowheads="1"/>
            </p:cNvSpPr>
            <p:nvPr/>
          </p:nvSpPr>
          <p:spPr bwMode="auto">
            <a:xfrm>
              <a:off x="6162248" y="3958293"/>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E-learning</a:t>
              </a:r>
            </a:p>
          </p:txBody>
        </p:sp>
        <p:sp>
          <p:nvSpPr>
            <p:cNvPr id="3110" name="Text Box 48"/>
            <p:cNvSpPr txBox="1">
              <a:spLocks noChangeArrowheads="1"/>
            </p:cNvSpPr>
            <p:nvPr/>
          </p:nvSpPr>
          <p:spPr bwMode="auto">
            <a:xfrm>
              <a:off x="6162248" y="2784422"/>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E-mail</a:t>
              </a:r>
            </a:p>
          </p:txBody>
        </p:sp>
        <p:sp>
          <p:nvSpPr>
            <p:cNvPr id="3111" name="AutoShape 64"/>
            <p:cNvSpPr>
              <a:spLocks noChangeArrowheads="1"/>
            </p:cNvSpPr>
            <p:nvPr/>
          </p:nvSpPr>
          <p:spPr bwMode="auto">
            <a:xfrm>
              <a:off x="5810546" y="2862510"/>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2" name="AutoShape 64"/>
            <p:cNvSpPr>
              <a:spLocks noChangeArrowheads="1"/>
            </p:cNvSpPr>
            <p:nvPr/>
          </p:nvSpPr>
          <p:spPr bwMode="auto">
            <a:xfrm>
              <a:off x="5810546" y="3452645"/>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3" name="AutoShape 69"/>
            <p:cNvSpPr>
              <a:spLocks noChangeArrowheads="1"/>
            </p:cNvSpPr>
            <p:nvPr/>
          </p:nvSpPr>
          <p:spPr bwMode="auto">
            <a:xfrm>
              <a:off x="5824874" y="4023579"/>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4" name="AutoShape 64"/>
            <p:cNvSpPr>
              <a:spLocks noChangeArrowheads="1"/>
            </p:cNvSpPr>
            <p:nvPr/>
          </p:nvSpPr>
          <p:spPr bwMode="auto">
            <a:xfrm>
              <a:off x="5810546" y="4635476"/>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5" name="AutoShape 67"/>
            <p:cNvSpPr>
              <a:spLocks noChangeArrowheads="1"/>
            </p:cNvSpPr>
            <p:nvPr/>
          </p:nvSpPr>
          <p:spPr bwMode="auto">
            <a:xfrm>
              <a:off x="5824874" y="5217931"/>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6" name="AutoShape 67"/>
            <p:cNvSpPr>
              <a:spLocks noChangeArrowheads="1"/>
            </p:cNvSpPr>
            <p:nvPr/>
          </p:nvSpPr>
          <p:spPr bwMode="auto">
            <a:xfrm>
              <a:off x="5824874" y="5505958"/>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7" name="AutoShape 67"/>
            <p:cNvSpPr>
              <a:spLocks noChangeArrowheads="1"/>
            </p:cNvSpPr>
            <p:nvPr/>
          </p:nvSpPr>
          <p:spPr bwMode="auto">
            <a:xfrm>
              <a:off x="5824874" y="5793985"/>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18" name="Text Box 61"/>
            <p:cNvSpPr txBox="1">
              <a:spLocks noChangeArrowheads="1"/>
            </p:cNvSpPr>
            <p:nvPr/>
          </p:nvSpPr>
          <p:spPr bwMode="auto">
            <a:xfrm>
              <a:off x="1765969" y="3959573"/>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dirty="0" err="1" smtClean="0">
                  <a:solidFill>
                    <a:schemeClr val="tx1"/>
                  </a:solidFill>
                  <a:latin typeface="Arial Narrow" pitchFamily="34" charset="0"/>
                  <a:cs typeface="Arial" charset="0"/>
                </a:rPr>
                <a:t>Aurion</a:t>
              </a:r>
              <a:r>
                <a:rPr lang="en-AU" sz="1400" dirty="0" smtClean="0">
                  <a:solidFill>
                    <a:schemeClr val="tx1"/>
                  </a:solidFill>
                  <a:latin typeface="Arial Narrow" pitchFamily="34" charset="0"/>
                  <a:cs typeface="Arial" charset="0"/>
                </a:rPr>
                <a:t>/HR</a:t>
              </a:r>
              <a:endParaRPr lang="en-AU" sz="1400" dirty="0">
                <a:solidFill>
                  <a:schemeClr val="tx1"/>
                </a:solidFill>
                <a:latin typeface="Arial Narrow" pitchFamily="34" charset="0"/>
                <a:cs typeface="Arial" charset="0"/>
              </a:endParaRPr>
            </a:p>
          </p:txBody>
        </p:sp>
        <p:sp>
          <p:nvSpPr>
            <p:cNvPr id="3119" name="Text Box 61"/>
            <p:cNvSpPr txBox="1">
              <a:spLocks noChangeArrowheads="1"/>
            </p:cNvSpPr>
            <p:nvPr/>
          </p:nvSpPr>
          <p:spPr bwMode="auto">
            <a:xfrm>
              <a:off x="1765969" y="3663865"/>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dirty="0" smtClean="0">
                  <a:latin typeface="Arial Narrow" pitchFamily="34" charset="0"/>
                  <a:cs typeface="Arial" charset="0"/>
                </a:rPr>
                <a:t>Stats/</a:t>
              </a:r>
              <a:r>
                <a:rPr lang="en-AU" sz="1400" dirty="0" smtClean="0">
                  <a:solidFill>
                    <a:schemeClr val="tx1"/>
                  </a:solidFill>
                  <a:latin typeface="Arial Narrow" pitchFamily="34" charset="0"/>
                  <a:cs typeface="Arial" charset="0"/>
                </a:rPr>
                <a:t>Reports</a:t>
              </a:r>
              <a:endParaRPr lang="en-AU" sz="1400" dirty="0">
                <a:solidFill>
                  <a:schemeClr val="tx1"/>
                </a:solidFill>
                <a:latin typeface="Arial Narrow" pitchFamily="34" charset="0"/>
                <a:cs typeface="Arial" charset="0"/>
              </a:endParaRPr>
            </a:p>
          </p:txBody>
        </p:sp>
        <p:sp>
          <p:nvSpPr>
            <p:cNvPr id="3120" name="Text Box 61"/>
            <p:cNvSpPr txBox="1">
              <a:spLocks noChangeArrowheads="1"/>
            </p:cNvSpPr>
            <p:nvPr/>
          </p:nvSpPr>
          <p:spPr bwMode="auto">
            <a:xfrm>
              <a:off x="1765969" y="3073729"/>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SugarCRM</a:t>
              </a:r>
            </a:p>
          </p:txBody>
        </p:sp>
        <p:sp>
          <p:nvSpPr>
            <p:cNvPr id="3121" name="Text Box 61"/>
            <p:cNvSpPr txBox="1">
              <a:spLocks noChangeArrowheads="1"/>
            </p:cNvSpPr>
            <p:nvPr/>
          </p:nvSpPr>
          <p:spPr bwMode="auto">
            <a:xfrm>
              <a:off x="1765969" y="2475914"/>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CMS</a:t>
              </a:r>
            </a:p>
          </p:txBody>
        </p:sp>
        <p:sp>
          <p:nvSpPr>
            <p:cNvPr id="3122" name="AutoShape 78"/>
            <p:cNvSpPr>
              <a:spLocks noChangeArrowheads="1"/>
            </p:cNvSpPr>
            <p:nvPr/>
          </p:nvSpPr>
          <p:spPr bwMode="auto">
            <a:xfrm>
              <a:off x="2913561" y="3441124"/>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23" name="AutoShape 69"/>
            <p:cNvSpPr>
              <a:spLocks noChangeArrowheads="1"/>
            </p:cNvSpPr>
            <p:nvPr/>
          </p:nvSpPr>
          <p:spPr bwMode="auto">
            <a:xfrm>
              <a:off x="2920074" y="4024859"/>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24" name="AutoShape 69"/>
            <p:cNvSpPr>
              <a:spLocks noChangeArrowheads="1"/>
            </p:cNvSpPr>
            <p:nvPr/>
          </p:nvSpPr>
          <p:spPr bwMode="auto">
            <a:xfrm flipH="1">
              <a:off x="2912258" y="3729151"/>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25" name="AutoShape 69"/>
            <p:cNvSpPr>
              <a:spLocks noChangeArrowheads="1"/>
            </p:cNvSpPr>
            <p:nvPr/>
          </p:nvSpPr>
          <p:spPr bwMode="auto">
            <a:xfrm flipH="1">
              <a:off x="2912258" y="3139016"/>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26" name="Text Box 61"/>
            <p:cNvSpPr txBox="1">
              <a:spLocks noChangeArrowheads="1"/>
            </p:cNvSpPr>
            <p:nvPr/>
          </p:nvSpPr>
          <p:spPr bwMode="auto">
            <a:xfrm>
              <a:off x="1765969" y="4255281"/>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Wiki</a:t>
              </a:r>
            </a:p>
          </p:txBody>
        </p:sp>
        <p:sp>
          <p:nvSpPr>
            <p:cNvPr id="3127" name="Text Box 61"/>
            <p:cNvSpPr txBox="1">
              <a:spLocks noChangeArrowheads="1"/>
            </p:cNvSpPr>
            <p:nvPr/>
          </p:nvSpPr>
          <p:spPr bwMode="auto">
            <a:xfrm>
              <a:off x="1765969" y="4549708"/>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E-mail</a:t>
              </a:r>
            </a:p>
          </p:txBody>
        </p:sp>
        <p:sp>
          <p:nvSpPr>
            <p:cNvPr id="3128" name="Text Box 61"/>
            <p:cNvSpPr txBox="1">
              <a:spLocks noChangeArrowheads="1"/>
            </p:cNvSpPr>
            <p:nvPr/>
          </p:nvSpPr>
          <p:spPr bwMode="auto">
            <a:xfrm>
              <a:off x="1765969" y="4837735"/>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VoIP</a:t>
              </a:r>
            </a:p>
          </p:txBody>
        </p:sp>
        <p:sp>
          <p:nvSpPr>
            <p:cNvPr id="3129" name="Text Box 61"/>
            <p:cNvSpPr txBox="1">
              <a:spLocks noChangeArrowheads="1"/>
            </p:cNvSpPr>
            <p:nvPr/>
          </p:nvSpPr>
          <p:spPr bwMode="auto">
            <a:xfrm>
              <a:off x="1765969" y="5133443"/>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Calendar</a:t>
              </a:r>
            </a:p>
          </p:txBody>
        </p:sp>
        <p:sp>
          <p:nvSpPr>
            <p:cNvPr id="3130" name="AutoShape 69"/>
            <p:cNvSpPr>
              <a:spLocks noChangeArrowheads="1"/>
            </p:cNvSpPr>
            <p:nvPr/>
          </p:nvSpPr>
          <p:spPr bwMode="auto">
            <a:xfrm flipH="1">
              <a:off x="2908351" y="4325687"/>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1" name="AutoShape 78"/>
            <p:cNvSpPr>
              <a:spLocks noChangeArrowheads="1"/>
            </p:cNvSpPr>
            <p:nvPr/>
          </p:nvSpPr>
          <p:spPr bwMode="auto">
            <a:xfrm>
              <a:off x="2913561" y="4629076"/>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2" name="AutoShape 69"/>
            <p:cNvSpPr>
              <a:spLocks noChangeArrowheads="1"/>
            </p:cNvSpPr>
            <p:nvPr/>
          </p:nvSpPr>
          <p:spPr bwMode="auto">
            <a:xfrm flipH="1">
              <a:off x="2908351" y="4909422"/>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3" name="AutoShape 69"/>
            <p:cNvSpPr>
              <a:spLocks noChangeArrowheads="1"/>
            </p:cNvSpPr>
            <p:nvPr/>
          </p:nvSpPr>
          <p:spPr bwMode="auto">
            <a:xfrm flipH="1">
              <a:off x="2908351" y="5203850"/>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4" name="Text Box 48"/>
            <p:cNvSpPr txBox="1">
              <a:spLocks noChangeArrowheads="1"/>
            </p:cNvSpPr>
            <p:nvPr/>
          </p:nvSpPr>
          <p:spPr bwMode="auto">
            <a:xfrm>
              <a:off x="6162248" y="1896019"/>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Web Serv</a:t>
              </a:r>
            </a:p>
          </p:txBody>
        </p:sp>
        <p:sp>
          <p:nvSpPr>
            <p:cNvPr id="3135" name="Text Box 48"/>
            <p:cNvSpPr txBox="1">
              <a:spLocks noChangeArrowheads="1"/>
            </p:cNvSpPr>
            <p:nvPr/>
          </p:nvSpPr>
          <p:spPr bwMode="auto">
            <a:xfrm>
              <a:off x="6162248" y="3667705"/>
              <a:ext cx="937873"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Webcast</a:t>
              </a:r>
            </a:p>
          </p:txBody>
        </p:sp>
        <p:sp>
          <p:nvSpPr>
            <p:cNvPr id="3136" name="AutoShape 64"/>
            <p:cNvSpPr>
              <a:spLocks noChangeArrowheads="1"/>
            </p:cNvSpPr>
            <p:nvPr/>
          </p:nvSpPr>
          <p:spPr bwMode="auto">
            <a:xfrm>
              <a:off x="5810546" y="1981787"/>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7" name="AutoShape 69"/>
            <p:cNvSpPr>
              <a:spLocks noChangeArrowheads="1"/>
            </p:cNvSpPr>
            <p:nvPr/>
          </p:nvSpPr>
          <p:spPr bwMode="auto">
            <a:xfrm>
              <a:off x="5820967" y="3738112"/>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38" name="Text Box 61"/>
            <p:cNvSpPr txBox="1">
              <a:spLocks noChangeArrowheads="1"/>
            </p:cNvSpPr>
            <p:nvPr/>
          </p:nvSpPr>
          <p:spPr bwMode="auto">
            <a:xfrm>
              <a:off x="1765969" y="5424030"/>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SVN</a:t>
              </a:r>
            </a:p>
          </p:txBody>
        </p:sp>
        <p:sp>
          <p:nvSpPr>
            <p:cNvPr id="3139" name="Text Box 61"/>
            <p:cNvSpPr txBox="1">
              <a:spLocks noChangeArrowheads="1"/>
            </p:cNvSpPr>
            <p:nvPr/>
          </p:nvSpPr>
          <p:spPr bwMode="auto">
            <a:xfrm>
              <a:off x="1765969" y="5712058"/>
              <a:ext cx="1113724" cy="307777"/>
            </a:xfrm>
            <a:prstGeom prst="rect">
              <a:avLst/>
            </a:prstGeom>
            <a:noFill/>
            <a:ln w="12700">
              <a:solidFill>
                <a:schemeClr val="tx1"/>
              </a:solidFill>
              <a:miter lim="800000"/>
              <a:headEnd type="none" w="sm" len="sm"/>
              <a:tailEnd type="none" w="sm" len="sm"/>
            </a:ln>
          </p:spPr>
          <p:txBody>
            <a:bodyPr>
              <a:spAutoFit/>
            </a:bodyPr>
            <a:lstStyle/>
            <a:p>
              <a:r>
                <a:rPr lang="en-AU" sz="1400">
                  <a:solidFill>
                    <a:schemeClr val="tx1"/>
                  </a:solidFill>
                  <a:latin typeface="Arial Narrow" pitchFamily="34" charset="0"/>
                  <a:cs typeface="Arial" charset="0"/>
                </a:rPr>
                <a:t>Audit Repo</a:t>
              </a:r>
            </a:p>
          </p:txBody>
        </p:sp>
        <p:sp>
          <p:nvSpPr>
            <p:cNvPr id="3140" name="AutoShape 69"/>
            <p:cNvSpPr>
              <a:spLocks noChangeArrowheads="1"/>
            </p:cNvSpPr>
            <p:nvPr/>
          </p:nvSpPr>
          <p:spPr bwMode="auto">
            <a:xfrm flipH="1">
              <a:off x="2899232" y="5783744"/>
              <a:ext cx="286572" cy="130572"/>
            </a:xfrm>
            <a:prstGeom prst="rightArrow">
              <a:avLst>
                <a:gd name="adj1" fmla="val 50000"/>
                <a:gd name="adj2" fmla="val 53922"/>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sp>
          <p:nvSpPr>
            <p:cNvPr id="3141" name="AutoShape 78"/>
            <p:cNvSpPr>
              <a:spLocks noChangeArrowheads="1"/>
            </p:cNvSpPr>
            <p:nvPr/>
          </p:nvSpPr>
          <p:spPr bwMode="auto">
            <a:xfrm>
              <a:off x="2905745" y="5495717"/>
              <a:ext cx="295690" cy="115211"/>
            </a:xfrm>
            <a:prstGeom prst="leftRightArrow">
              <a:avLst>
                <a:gd name="adj1" fmla="val 50000"/>
                <a:gd name="adj2" fmla="val 50444"/>
              </a:avLst>
            </a:prstGeom>
            <a:solidFill>
              <a:schemeClr val="accent1"/>
            </a:solidFill>
            <a:ln w="12700">
              <a:solidFill>
                <a:schemeClr val="tx1"/>
              </a:solidFill>
              <a:miter lim="800000"/>
              <a:headEnd/>
              <a:tailEnd/>
            </a:ln>
          </p:spPr>
          <p:txBody>
            <a:bodyPr wrap="none" anchor="ctr"/>
            <a:lstStyle/>
            <a:p>
              <a:endParaRPr lang="en-AU" sz="1600">
                <a:latin typeface="Arial Narrow"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Overview</a:t>
            </a:r>
            <a:endParaRPr lang="en-AU" dirty="0"/>
          </a:p>
        </p:txBody>
      </p:sp>
      <p:sp>
        <p:nvSpPr>
          <p:cNvPr id="3" name="Content Placeholder 2"/>
          <p:cNvSpPr>
            <a:spLocks noGrp="1"/>
          </p:cNvSpPr>
          <p:nvPr>
            <p:ph idx="1"/>
          </p:nvPr>
        </p:nvSpPr>
        <p:spPr/>
        <p:txBody>
          <a:bodyPr/>
          <a:lstStyle/>
          <a:p>
            <a:pPr>
              <a:buFont typeface="Arial" pitchFamily="34" charset="0"/>
              <a:buChar char="•"/>
            </a:pPr>
            <a:r>
              <a:rPr lang="en-AU" dirty="0" smtClean="0"/>
              <a:t>Registration Services</a:t>
            </a:r>
          </a:p>
          <a:p>
            <a:pPr>
              <a:buFont typeface="Arial" pitchFamily="34" charset="0"/>
              <a:buChar char="•"/>
            </a:pPr>
            <a:r>
              <a:rPr lang="en-AU" dirty="0" smtClean="0"/>
              <a:t>Member Services</a:t>
            </a:r>
          </a:p>
          <a:p>
            <a:pPr>
              <a:buFont typeface="Arial" pitchFamily="34" charset="0"/>
              <a:buChar char="•"/>
            </a:pPr>
            <a:r>
              <a:rPr lang="en-AU" dirty="0" smtClean="0"/>
              <a:t>Systems Support</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AU" smtClean="0"/>
              <a:t>Access control</a:t>
            </a:r>
          </a:p>
        </p:txBody>
      </p:sp>
      <p:sp>
        <p:nvSpPr>
          <p:cNvPr id="4100" name="TextBox 33"/>
          <p:cNvSpPr txBox="1">
            <a:spLocks noChangeArrowheads="1"/>
          </p:cNvSpPr>
          <p:nvPr/>
        </p:nvSpPr>
        <p:spPr bwMode="auto">
          <a:xfrm>
            <a:off x="1691680" y="3286125"/>
            <a:ext cx="5873154" cy="369332"/>
          </a:xfrm>
          <a:prstGeom prst="rect">
            <a:avLst/>
          </a:prstGeom>
          <a:noFill/>
          <a:ln w="9525">
            <a:solidFill>
              <a:schemeClr val="tx1"/>
            </a:solidFill>
            <a:miter lim="800000"/>
            <a:headEnd/>
            <a:tailEnd/>
          </a:ln>
        </p:spPr>
        <p:txBody>
          <a:bodyPr wrap="square">
            <a:spAutoFit/>
          </a:bodyPr>
          <a:lstStyle/>
          <a:p>
            <a:pPr algn="ctr"/>
            <a:r>
              <a:rPr lang="en-AU">
                <a:solidFill>
                  <a:schemeClr val="tx1"/>
                </a:solidFill>
              </a:rPr>
              <a:t>Data</a:t>
            </a:r>
          </a:p>
        </p:txBody>
      </p:sp>
      <p:sp>
        <p:nvSpPr>
          <p:cNvPr id="4101" name="TextBox 38"/>
          <p:cNvSpPr txBox="1">
            <a:spLocks noChangeArrowheads="1"/>
          </p:cNvSpPr>
          <p:nvPr/>
        </p:nvSpPr>
        <p:spPr bwMode="auto">
          <a:xfrm>
            <a:off x="2119936" y="5264150"/>
            <a:ext cx="3622675" cy="307975"/>
          </a:xfrm>
          <a:prstGeom prst="rect">
            <a:avLst/>
          </a:prstGeom>
          <a:noFill/>
          <a:ln w="9525">
            <a:solidFill>
              <a:schemeClr val="tx1"/>
            </a:solidFill>
            <a:miter lim="800000"/>
            <a:headEnd/>
            <a:tailEnd/>
          </a:ln>
        </p:spPr>
        <p:txBody>
          <a:bodyPr>
            <a:spAutoFit/>
          </a:bodyPr>
          <a:lstStyle/>
          <a:p>
            <a:r>
              <a:rPr lang="en-AU" sz="1400">
                <a:solidFill>
                  <a:schemeClr val="tx1"/>
                </a:solidFill>
              </a:rPr>
              <a:t>Cert/LDAP password</a:t>
            </a:r>
          </a:p>
        </p:txBody>
      </p:sp>
      <p:sp>
        <p:nvSpPr>
          <p:cNvPr id="4102" name="TextBox 39"/>
          <p:cNvSpPr txBox="1">
            <a:spLocks noChangeArrowheads="1"/>
          </p:cNvSpPr>
          <p:nvPr/>
        </p:nvSpPr>
        <p:spPr bwMode="auto">
          <a:xfrm>
            <a:off x="5736924" y="5264150"/>
            <a:ext cx="1428750" cy="307975"/>
          </a:xfrm>
          <a:prstGeom prst="rect">
            <a:avLst/>
          </a:prstGeom>
          <a:noFill/>
          <a:ln w="9525">
            <a:solidFill>
              <a:schemeClr val="tx1"/>
            </a:solidFill>
            <a:miter lim="800000"/>
            <a:headEnd/>
            <a:tailEnd/>
          </a:ln>
        </p:spPr>
        <p:txBody>
          <a:bodyPr>
            <a:spAutoFit/>
          </a:bodyPr>
          <a:lstStyle/>
          <a:p>
            <a:r>
              <a:rPr lang="en-AU" sz="1400">
                <a:solidFill>
                  <a:schemeClr val="tx1"/>
                </a:solidFill>
              </a:rPr>
              <a:t>other password</a:t>
            </a:r>
          </a:p>
        </p:txBody>
      </p:sp>
      <p:sp>
        <p:nvSpPr>
          <p:cNvPr id="4103" name="TextBox 40"/>
          <p:cNvSpPr txBox="1">
            <a:spLocks noChangeArrowheads="1"/>
          </p:cNvSpPr>
          <p:nvPr/>
        </p:nvSpPr>
        <p:spPr bwMode="auto">
          <a:xfrm>
            <a:off x="1732186" y="1620981"/>
            <a:ext cx="2499767" cy="307777"/>
          </a:xfrm>
          <a:prstGeom prst="rect">
            <a:avLst/>
          </a:prstGeom>
          <a:noFill/>
          <a:ln w="9525">
            <a:solidFill>
              <a:schemeClr val="tx1"/>
            </a:solidFill>
            <a:miter lim="800000"/>
            <a:headEnd/>
            <a:tailEnd/>
          </a:ln>
        </p:spPr>
        <p:txBody>
          <a:bodyPr wrap="square">
            <a:spAutoFit/>
          </a:bodyPr>
          <a:lstStyle/>
          <a:p>
            <a:pPr algn="l"/>
            <a:r>
              <a:rPr lang="en-AU" sz="1400" dirty="0">
                <a:solidFill>
                  <a:schemeClr val="tx1"/>
                </a:solidFill>
              </a:rPr>
              <a:t>Cert       </a:t>
            </a:r>
            <a:r>
              <a:rPr lang="en-AU" sz="1400" dirty="0" smtClean="0">
                <a:solidFill>
                  <a:schemeClr val="tx1"/>
                </a:solidFill>
              </a:rPr>
              <a:t>                LDAP</a:t>
            </a:r>
            <a:endParaRPr lang="en-AU" sz="1400" dirty="0">
              <a:solidFill>
                <a:schemeClr val="tx1"/>
              </a:solidFill>
            </a:endParaRPr>
          </a:p>
        </p:txBody>
      </p:sp>
      <p:cxnSp>
        <p:nvCxnSpPr>
          <p:cNvPr id="4104" name="Straight Connector 44"/>
          <p:cNvCxnSpPr>
            <a:cxnSpLocks noChangeShapeType="1"/>
          </p:cNvCxnSpPr>
          <p:nvPr/>
        </p:nvCxnSpPr>
        <p:spPr bwMode="auto">
          <a:xfrm rot="16200000" flipH="1">
            <a:off x="2507063" y="1619250"/>
            <a:ext cx="285750" cy="285750"/>
          </a:xfrm>
          <a:prstGeom prst="line">
            <a:avLst/>
          </a:prstGeom>
          <a:noFill/>
          <a:ln w="12700" algn="ctr">
            <a:solidFill>
              <a:schemeClr val="tx1"/>
            </a:solidFill>
            <a:round/>
            <a:headEnd type="none" w="sm" len="sm"/>
            <a:tailEnd type="none" w="lg" len="med"/>
          </a:ln>
        </p:spPr>
      </p:cxnSp>
      <p:sp>
        <p:nvSpPr>
          <p:cNvPr id="4105" name="TextBox 48"/>
          <p:cNvSpPr txBox="1">
            <a:spLocks noChangeArrowheads="1"/>
          </p:cNvSpPr>
          <p:nvPr/>
        </p:nvSpPr>
        <p:spPr bwMode="auto">
          <a:xfrm>
            <a:off x="4293000" y="1619250"/>
            <a:ext cx="3249613" cy="307975"/>
          </a:xfrm>
          <a:prstGeom prst="rect">
            <a:avLst/>
          </a:prstGeom>
          <a:noFill/>
          <a:ln w="9525">
            <a:solidFill>
              <a:schemeClr val="tx1"/>
            </a:solidFill>
            <a:miter lim="800000"/>
            <a:headEnd/>
            <a:tailEnd/>
          </a:ln>
        </p:spPr>
        <p:txBody>
          <a:bodyPr>
            <a:spAutoFit/>
          </a:bodyPr>
          <a:lstStyle/>
          <a:p>
            <a:pPr algn="ctr"/>
            <a:r>
              <a:rPr lang="en-AU" sz="1400" dirty="0" smtClean="0"/>
              <a:t>Public Access</a:t>
            </a:r>
            <a:endParaRPr lang="en-AU" sz="1400" dirty="0">
              <a:solidFill>
                <a:schemeClr val="tx1"/>
              </a:solidFill>
            </a:endParaRPr>
          </a:p>
        </p:txBody>
      </p:sp>
      <p:grpSp>
        <p:nvGrpSpPr>
          <p:cNvPr id="2" name="Group 39"/>
          <p:cNvGrpSpPr>
            <a:grpSpLocks/>
          </p:cNvGrpSpPr>
          <p:nvPr/>
        </p:nvGrpSpPr>
        <p:grpSpPr bwMode="auto">
          <a:xfrm>
            <a:off x="2093196" y="3786188"/>
            <a:ext cx="5067300" cy="1357312"/>
            <a:chOff x="2012265" y="3786188"/>
            <a:chExt cx="5067985" cy="1357315"/>
          </a:xfrm>
        </p:grpSpPr>
        <p:sp>
          <p:nvSpPr>
            <p:cNvPr id="4123" name="Text Box 61"/>
            <p:cNvSpPr txBox="1">
              <a:spLocks noChangeArrowheads="1"/>
            </p:cNvSpPr>
            <p:nvPr/>
          </p:nvSpPr>
          <p:spPr bwMode="auto">
            <a:xfrm rot="-5400000">
              <a:off x="1502691" y="4295762"/>
              <a:ext cx="1357286"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ARMS</a:t>
              </a:r>
            </a:p>
          </p:txBody>
        </p:sp>
        <p:sp>
          <p:nvSpPr>
            <p:cNvPr id="4124" name="Text Box 73"/>
            <p:cNvSpPr txBox="1">
              <a:spLocks noChangeArrowheads="1"/>
            </p:cNvSpPr>
            <p:nvPr/>
          </p:nvSpPr>
          <p:spPr bwMode="auto">
            <a:xfrm rot="-5400000">
              <a:off x="2590003" y="4294968"/>
              <a:ext cx="1357286" cy="339725"/>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Events Mgr</a:t>
              </a:r>
            </a:p>
          </p:txBody>
        </p:sp>
        <p:sp>
          <p:nvSpPr>
            <p:cNvPr id="4125" name="Text Box 74"/>
            <p:cNvSpPr txBox="1">
              <a:spLocks noChangeArrowheads="1"/>
            </p:cNvSpPr>
            <p:nvPr/>
          </p:nvSpPr>
          <p:spPr bwMode="auto">
            <a:xfrm rot="-5400000">
              <a:off x="3330572" y="4295762"/>
              <a:ext cx="1357286" cy="33813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VoIP</a:t>
              </a:r>
            </a:p>
          </p:txBody>
        </p:sp>
        <p:sp>
          <p:nvSpPr>
            <p:cNvPr id="4126" name="Text Box 77"/>
            <p:cNvSpPr txBox="1">
              <a:spLocks noChangeArrowheads="1"/>
            </p:cNvSpPr>
            <p:nvPr/>
          </p:nvSpPr>
          <p:spPr bwMode="auto">
            <a:xfrm rot="-5400000">
              <a:off x="1857372" y="4295762"/>
              <a:ext cx="1357286" cy="33813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RT</a:t>
              </a:r>
            </a:p>
          </p:txBody>
        </p:sp>
        <p:sp>
          <p:nvSpPr>
            <p:cNvPr id="4127" name="Text Box 61"/>
            <p:cNvSpPr txBox="1">
              <a:spLocks noChangeArrowheads="1"/>
            </p:cNvSpPr>
            <p:nvPr/>
          </p:nvSpPr>
          <p:spPr bwMode="auto">
            <a:xfrm rot="-5400000">
              <a:off x="4062397" y="4295775"/>
              <a:ext cx="1357312"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Wiki</a:t>
              </a:r>
            </a:p>
          </p:txBody>
        </p:sp>
        <p:sp>
          <p:nvSpPr>
            <p:cNvPr id="4128" name="Text Box 61"/>
            <p:cNvSpPr txBox="1">
              <a:spLocks noChangeArrowheads="1"/>
            </p:cNvSpPr>
            <p:nvPr/>
          </p:nvSpPr>
          <p:spPr bwMode="auto">
            <a:xfrm rot="-5400000">
              <a:off x="3696478" y="4294981"/>
              <a:ext cx="1357312" cy="339725"/>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E-mail</a:t>
              </a:r>
            </a:p>
          </p:txBody>
        </p:sp>
        <p:sp>
          <p:nvSpPr>
            <p:cNvPr id="4129" name="Text Box 61"/>
            <p:cNvSpPr txBox="1">
              <a:spLocks noChangeArrowheads="1"/>
            </p:cNvSpPr>
            <p:nvPr/>
          </p:nvSpPr>
          <p:spPr bwMode="auto">
            <a:xfrm rot="-5400000">
              <a:off x="2963859" y="4295762"/>
              <a:ext cx="1357286"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Calendar</a:t>
              </a:r>
            </a:p>
          </p:txBody>
        </p:sp>
        <p:sp>
          <p:nvSpPr>
            <p:cNvPr id="4130" name="Text Box 61"/>
            <p:cNvSpPr txBox="1">
              <a:spLocks noChangeArrowheads="1"/>
            </p:cNvSpPr>
            <p:nvPr/>
          </p:nvSpPr>
          <p:spPr bwMode="auto">
            <a:xfrm rot="-5400000">
              <a:off x="2223291" y="4294968"/>
              <a:ext cx="1357286" cy="339725"/>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CMS</a:t>
              </a:r>
            </a:p>
          </p:txBody>
        </p:sp>
        <p:sp>
          <p:nvSpPr>
            <p:cNvPr id="4131" name="Text Box 61"/>
            <p:cNvSpPr txBox="1">
              <a:spLocks noChangeArrowheads="1"/>
            </p:cNvSpPr>
            <p:nvPr/>
          </p:nvSpPr>
          <p:spPr bwMode="auto">
            <a:xfrm rot="-5400000">
              <a:off x="5143501" y="4295775"/>
              <a:ext cx="1357312" cy="33813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Aurion</a:t>
              </a:r>
            </a:p>
          </p:txBody>
        </p:sp>
        <p:sp>
          <p:nvSpPr>
            <p:cNvPr id="4132" name="Text Box 61"/>
            <p:cNvSpPr txBox="1">
              <a:spLocks noChangeArrowheads="1"/>
            </p:cNvSpPr>
            <p:nvPr/>
          </p:nvSpPr>
          <p:spPr bwMode="auto">
            <a:xfrm rot="-5400000">
              <a:off x="5509420" y="4294981"/>
              <a:ext cx="1357312" cy="339725"/>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O3 reports</a:t>
              </a:r>
            </a:p>
          </p:txBody>
        </p:sp>
        <p:sp>
          <p:nvSpPr>
            <p:cNvPr id="4133" name="Text Box 61"/>
            <p:cNvSpPr txBox="1">
              <a:spLocks noChangeArrowheads="1"/>
            </p:cNvSpPr>
            <p:nvPr/>
          </p:nvSpPr>
          <p:spPr bwMode="auto">
            <a:xfrm rot="-5400000">
              <a:off x="5865814" y="4295775"/>
              <a:ext cx="1357312"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Accpac</a:t>
              </a:r>
            </a:p>
          </p:txBody>
        </p:sp>
        <p:sp>
          <p:nvSpPr>
            <p:cNvPr id="4134" name="Text Box 61"/>
            <p:cNvSpPr txBox="1">
              <a:spLocks noChangeArrowheads="1"/>
            </p:cNvSpPr>
            <p:nvPr/>
          </p:nvSpPr>
          <p:spPr bwMode="auto">
            <a:xfrm rot="-5400000">
              <a:off x="6232526" y="4295775"/>
              <a:ext cx="1357312" cy="33813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SugarCRM</a:t>
              </a:r>
            </a:p>
          </p:txBody>
        </p:sp>
        <p:sp>
          <p:nvSpPr>
            <p:cNvPr id="4135" name="Text Box 61"/>
            <p:cNvSpPr txBox="1">
              <a:spLocks noChangeArrowheads="1"/>
            </p:cNvSpPr>
            <p:nvPr/>
          </p:nvSpPr>
          <p:spPr bwMode="auto">
            <a:xfrm rot="-5400000">
              <a:off x="4426623" y="4295778"/>
              <a:ext cx="1357312"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SVN</a:t>
              </a:r>
            </a:p>
          </p:txBody>
        </p:sp>
        <p:sp>
          <p:nvSpPr>
            <p:cNvPr id="4136" name="Text Box 61"/>
            <p:cNvSpPr txBox="1">
              <a:spLocks noChangeArrowheads="1"/>
            </p:cNvSpPr>
            <p:nvPr/>
          </p:nvSpPr>
          <p:spPr bwMode="auto">
            <a:xfrm rot="-5400000">
              <a:off x="4783813" y="4295778"/>
              <a:ext cx="1357312" cy="338138"/>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Audit repo</a:t>
              </a:r>
            </a:p>
          </p:txBody>
        </p:sp>
      </p:grpSp>
      <p:grpSp>
        <p:nvGrpSpPr>
          <p:cNvPr id="42" name="Group 41"/>
          <p:cNvGrpSpPr/>
          <p:nvPr/>
        </p:nvGrpSpPr>
        <p:grpSpPr>
          <a:xfrm>
            <a:off x="1715598" y="2035176"/>
            <a:ext cx="5828602" cy="1150090"/>
            <a:chOff x="1791398" y="2035176"/>
            <a:chExt cx="5828602" cy="1150090"/>
          </a:xfrm>
        </p:grpSpPr>
        <p:sp>
          <p:nvSpPr>
            <p:cNvPr id="4108" name="Text Box 48"/>
            <p:cNvSpPr txBox="1">
              <a:spLocks noChangeArrowheads="1"/>
            </p:cNvSpPr>
            <p:nvPr/>
          </p:nvSpPr>
          <p:spPr bwMode="auto">
            <a:xfrm rot="16200000">
              <a:off x="2133337" y="2437217"/>
              <a:ext cx="1142573" cy="338513"/>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MyAPNIC</a:t>
              </a:r>
            </a:p>
          </p:txBody>
        </p:sp>
        <p:sp>
          <p:nvSpPr>
            <p:cNvPr id="4109" name="Text Box 48"/>
            <p:cNvSpPr txBox="1">
              <a:spLocks noChangeArrowheads="1"/>
            </p:cNvSpPr>
            <p:nvPr/>
          </p:nvSpPr>
          <p:spPr bwMode="auto">
            <a:xfrm rot="16200000">
              <a:off x="2499797" y="2437426"/>
              <a:ext cx="1142573" cy="338096"/>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Events</a:t>
              </a:r>
            </a:p>
          </p:txBody>
        </p:sp>
        <p:sp>
          <p:nvSpPr>
            <p:cNvPr id="4110" name="Text Box 48"/>
            <p:cNvSpPr txBox="1">
              <a:spLocks noChangeArrowheads="1"/>
            </p:cNvSpPr>
            <p:nvPr/>
          </p:nvSpPr>
          <p:spPr bwMode="auto">
            <a:xfrm rot="16200000">
              <a:off x="3232342"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ICONS</a:t>
              </a:r>
            </a:p>
          </p:txBody>
        </p:sp>
        <p:sp>
          <p:nvSpPr>
            <p:cNvPr id="4111" name="Text Box 48"/>
            <p:cNvSpPr txBox="1">
              <a:spLocks noChangeArrowheads="1"/>
            </p:cNvSpPr>
            <p:nvPr/>
          </p:nvSpPr>
          <p:spPr bwMode="auto">
            <a:xfrm rot="16200000">
              <a:off x="4688883" y="2437425"/>
              <a:ext cx="1142573" cy="338097"/>
            </a:xfrm>
            <a:prstGeom prst="rect">
              <a:avLst/>
            </a:prstGeom>
            <a:noFill/>
            <a:ln w="12700">
              <a:solidFill>
                <a:schemeClr val="tx1"/>
              </a:solidFill>
              <a:miter lim="800000"/>
              <a:headEnd type="none" w="sm" len="sm"/>
              <a:tailEnd type="none" w="sm" len="sm"/>
            </a:ln>
          </p:spPr>
          <p:txBody>
            <a:bodyPr>
              <a:spAutoFit/>
            </a:bodyPr>
            <a:lstStyle/>
            <a:p>
              <a:r>
                <a:rPr lang="en-AU" sz="1600" dirty="0">
                  <a:solidFill>
                    <a:schemeClr val="tx1"/>
                  </a:solidFill>
                  <a:latin typeface="Arial Narrow" pitchFamily="34" charset="0"/>
                  <a:cs typeface="Arial" charset="0"/>
                </a:rPr>
                <a:t>Chat</a:t>
              </a:r>
            </a:p>
          </p:txBody>
        </p:sp>
        <p:sp>
          <p:nvSpPr>
            <p:cNvPr id="4112" name="Text Box 48"/>
            <p:cNvSpPr txBox="1">
              <a:spLocks noChangeArrowheads="1"/>
            </p:cNvSpPr>
            <p:nvPr/>
          </p:nvSpPr>
          <p:spPr bwMode="auto">
            <a:xfrm rot="16200000">
              <a:off x="5054757"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Webcast</a:t>
              </a:r>
            </a:p>
          </p:txBody>
        </p:sp>
        <p:sp>
          <p:nvSpPr>
            <p:cNvPr id="4113" name="Text Box 48"/>
            <p:cNvSpPr txBox="1">
              <a:spLocks noChangeArrowheads="1"/>
            </p:cNvSpPr>
            <p:nvPr/>
          </p:nvSpPr>
          <p:spPr bwMode="auto">
            <a:xfrm rot="16200000">
              <a:off x="5421425"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Whois</a:t>
              </a:r>
            </a:p>
          </p:txBody>
        </p:sp>
        <p:sp>
          <p:nvSpPr>
            <p:cNvPr id="4114" name="Text Box 48"/>
            <p:cNvSpPr txBox="1">
              <a:spLocks noChangeArrowheads="1"/>
            </p:cNvSpPr>
            <p:nvPr/>
          </p:nvSpPr>
          <p:spPr bwMode="auto">
            <a:xfrm rot="16200000">
              <a:off x="5787299" y="2437425"/>
              <a:ext cx="1142573" cy="33809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DNS</a:t>
              </a:r>
            </a:p>
          </p:txBody>
        </p:sp>
        <p:sp>
          <p:nvSpPr>
            <p:cNvPr id="4115" name="Text Box 48"/>
            <p:cNvSpPr txBox="1">
              <a:spLocks noChangeArrowheads="1"/>
            </p:cNvSpPr>
            <p:nvPr/>
          </p:nvSpPr>
          <p:spPr bwMode="auto">
            <a:xfrm rot="16200000">
              <a:off x="6153173"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Stats</a:t>
              </a:r>
            </a:p>
          </p:txBody>
        </p:sp>
        <p:sp>
          <p:nvSpPr>
            <p:cNvPr id="4116" name="Text Box 48"/>
            <p:cNvSpPr txBox="1">
              <a:spLocks noChangeArrowheads="1"/>
            </p:cNvSpPr>
            <p:nvPr/>
          </p:nvSpPr>
          <p:spPr bwMode="auto">
            <a:xfrm rot="16200000">
              <a:off x="6519841"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Cert Repo</a:t>
              </a:r>
            </a:p>
          </p:txBody>
        </p:sp>
        <p:sp>
          <p:nvSpPr>
            <p:cNvPr id="4117" name="Text Box 48"/>
            <p:cNvSpPr txBox="1">
              <a:spLocks noChangeArrowheads="1"/>
            </p:cNvSpPr>
            <p:nvPr/>
          </p:nvSpPr>
          <p:spPr bwMode="auto">
            <a:xfrm rot="16200000">
              <a:off x="3598216" y="2437426"/>
              <a:ext cx="1142573" cy="338096"/>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FTP</a:t>
              </a:r>
            </a:p>
          </p:txBody>
        </p:sp>
        <p:sp>
          <p:nvSpPr>
            <p:cNvPr id="4118" name="Text Box 48"/>
            <p:cNvSpPr txBox="1">
              <a:spLocks noChangeArrowheads="1"/>
            </p:cNvSpPr>
            <p:nvPr/>
          </p:nvSpPr>
          <p:spPr bwMode="auto">
            <a:xfrm rot="16200000">
              <a:off x="4323009" y="2436632"/>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E-mail</a:t>
              </a:r>
            </a:p>
          </p:txBody>
        </p:sp>
        <p:sp>
          <p:nvSpPr>
            <p:cNvPr id="4119" name="Text Box 48"/>
            <p:cNvSpPr txBox="1">
              <a:spLocks noChangeArrowheads="1"/>
            </p:cNvSpPr>
            <p:nvPr/>
          </p:nvSpPr>
          <p:spPr bwMode="auto">
            <a:xfrm rot="16200000">
              <a:off x="2866464" y="2437425"/>
              <a:ext cx="1142573" cy="338097"/>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E-learning</a:t>
              </a:r>
            </a:p>
          </p:txBody>
        </p:sp>
        <p:sp>
          <p:nvSpPr>
            <p:cNvPr id="4120" name="Text Box 48"/>
            <p:cNvSpPr txBox="1">
              <a:spLocks noChangeArrowheads="1"/>
            </p:cNvSpPr>
            <p:nvPr/>
          </p:nvSpPr>
          <p:spPr bwMode="auto">
            <a:xfrm rot="16200000">
              <a:off x="1764907" y="2437206"/>
              <a:ext cx="1142573" cy="338513"/>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Web Serv</a:t>
              </a:r>
            </a:p>
          </p:txBody>
        </p:sp>
        <p:sp>
          <p:nvSpPr>
            <p:cNvPr id="4121" name="Text Box 48"/>
            <p:cNvSpPr txBox="1">
              <a:spLocks noChangeArrowheads="1"/>
            </p:cNvSpPr>
            <p:nvPr/>
          </p:nvSpPr>
          <p:spPr bwMode="auto">
            <a:xfrm rot="16200000">
              <a:off x="3961965" y="2437415"/>
              <a:ext cx="1142573" cy="338096"/>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WWW</a:t>
              </a:r>
            </a:p>
          </p:txBody>
        </p:sp>
        <p:sp>
          <p:nvSpPr>
            <p:cNvPr id="4122" name="Text Box 48"/>
            <p:cNvSpPr txBox="1">
              <a:spLocks noChangeArrowheads="1"/>
            </p:cNvSpPr>
            <p:nvPr/>
          </p:nvSpPr>
          <p:spPr bwMode="auto">
            <a:xfrm rot="16200000">
              <a:off x="6878871" y="2437046"/>
              <a:ext cx="1142573" cy="339684"/>
            </a:xfrm>
            <a:prstGeom prst="rect">
              <a:avLst/>
            </a:prstGeom>
            <a:noFill/>
            <a:ln w="12700">
              <a:solidFill>
                <a:schemeClr val="tx1"/>
              </a:solidFill>
              <a:miter lim="800000"/>
              <a:headEnd type="none" w="sm" len="sm"/>
              <a:tailEnd type="none" w="sm" len="sm"/>
            </a:ln>
          </p:spPr>
          <p:txBody>
            <a:bodyPr>
              <a:spAutoFit/>
            </a:bodyPr>
            <a:lstStyle/>
            <a:p>
              <a:r>
                <a:rPr lang="en-AU" sz="1600">
                  <a:solidFill>
                    <a:schemeClr val="tx1"/>
                  </a:solidFill>
                  <a:latin typeface="Arial Narrow" pitchFamily="34" charset="0"/>
                  <a:cs typeface="Arial" charset="0"/>
                </a:rPr>
                <a:t>6to4</a:t>
              </a:r>
            </a:p>
          </p:txBody>
        </p:sp>
        <p:sp>
          <p:nvSpPr>
            <p:cNvPr id="41" name="Text Box 48"/>
            <p:cNvSpPr txBox="1">
              <a:spLocks noChangeArrowheads="1"/>
            </p:cNvSpPr>
            <p:nvPr/>
          </p:nvSpPr>
          <p:spPr bwMode="auto">
            <a:xfrm rot="16200000">
              <a:off x="1389368" y="2444723"/>
              <a:ext cx="1142573" cy="338513"/>
            </a:xfrm>
            <a:prstGeom prst="rect">
              <a:avLst/>
            </a:prstGeom>
            <a:noFill/>
            <a:ln w="12700">
              <a:solidFill>
                <a:schemeClr val="tx1"/>
              </a:solidFill>
              <a:miter lim="800000"/>
              <a:headEnd type="none" w="sm" len="sm"/>
              <a:tailEnd type="none" w="sm" len="sm"/>
            </a:ln>
          </p:spPr>
          <p:txBody>
            <a:bodyPr>
              <a:spAutoFit/>
            </a:bodyPr>
            <a:lstStyle/>
            <a:p>
              <a:r>
                <a:rPr lang="en-AU" sz="1600" dirty="0" smtClean="0">
                  <a:latin typeface="Arial Narrow" pitchFamily="34" charset="0"/>
                  <a:cs typeface="Arial" charset="0"/>
                </a:rPr>
                <a:t>EC Wiki</a:t>
              </a:r>
              <a:endParaRPr lang="en-AU" sz="1600" dirty="0">
                <a:solidFill>
                  <a:schemeClr val="tx1"/>
                </a:solidFill>
                <a:latin typeface="Arial Narrow" pitchFamily="34" charset="0"/>
                <a:cs typeface="Arial" charset="0"/>
              </a:endParaRPr>
            </a:p>
          </p:txBody>
        </p:sp>
      </p:grpSp>
      <p:sp>
        <p:nvSpPr>
          <p:cNvPr id="43" name="TextBox 42"/>
          <p:cNvSpPr txBox="1"/>
          <p:nvPr/>
        </p:nvSpPr>
        <p:spPr>
          <a:xfrm>
            <a:off x="3635896" y="1196752"/>
            <a:ext cx="1697901" cy="369332"/>
          </a:xfrm>
          <a:prstGeom prst="rect">
            <a:avLst/>
          </a:prstGeom>
          <a:noFill/>
        </p:spPr>
        <p:txBody>
          <a:bodyPr wrap="none" rtlCol="0">
            <a:spAutoFit/>
          </a:bodyPr>
          <a:lstStyle/>
          <a:p>
            <a:r>
              <a:rPr lang="en-AU" dirty="0" smtClean="0"/>
              <a:t>External Users</a:t>
            </a:r>
            <a:endParaRPr lang="en-AU" dirty="0"/>
          </a:p>
        </p:txBody>
      </p:sp>
      <p:sp>
        <p:nvSpPr>
          <p:cNvPr id="44" name="TextBox 43"/>
          <p:cNvSpPr txBox="1"/>
          <p:nvPr/>
        </p:nvSpPr>
        <p:spPr>
          <a:xfrm>
            <a:off x="3707904" y="5621513"/>
            <a:ext cx="1620957" cy="369332"/>
          </a:xfrm>
          <a:prstGeom prst="rect">
            <a:avLst/>
          </a:prstGeom>
          <a:noFill/>
        </p:spPr>
        <p:txBody>
          <a:bodyPr wrap="none" rtlCol="0">
            <a:spAutoFit/>
          </a:bodyPr>
          <a:lstStyle/>
          <a:p>
            <a:r>
              <a:rPr lang="en-AU" dirty="0" smtClean="0"/>
              <a:t>Internal Users</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Registration Services</a:t>
            </a:r>
            <a:endParaRPr lang="en-AU" dirty="0"/>
          </a:p>
        </p:txBody>
      </p:sp>
      <p:sp>
        <p:nvSpPr>
          <p:cNvPr id="3" name="Content Placeholder 2"/>
          <p:cNvSpPr>
            <a:spLocks noGrp="1"/>
          </p:cNvSpPr>
          <p:nvPr>
            <p:ph idx="1"/>
          </p:nvPr>
        </p:nvSpPr>
        <p:spPr/>
        <p:txBody>
          <a:bodyPr/>
          <a:lstStyle/>
          <a:p>
            <a:pPr marL="514350" indent="-514350">
              <a:buFont typeface="Arial" pitchFamily="34" charset="0"/>
              <a:buChar char="•"/>
            </a:pPr>
            <a:r>
              <a:rPr lang="en-AU" sz="2800" dirty="0" smtClean="0"/>
              <a:t>APNIC customers</a:t>
            </a:r>
          </a:p>
          <a:p>
            <a:pPr marL="877235" lvl="1" indent="-514350">
              <a:buFont typeface="Arial" pitchFamily="34" charset="0"/>
              <a:buChar char="•"/>
            </a:pPr>
            <a:r>
              <a:rPr lang="en-AU" sz="2400" dirty="0" smtClean="0"/>
              <a:t>Service Provider</a:t>
            </a:r>
          </a:p>
          <a:p>
            <a:pPr marL="1240120" lvl="2" indent="-514350">
              <a:buFont typeface="Arial" pitchFamily="34" charset="0"/>
              <a:buChar char="•"/>
            </a:pPr>
            <a:r>
              <a:rPr lang="en-AU" sz="2000" dirty="0" smtClean="0"/>
              <a:t>Telco/Mobile operator</a:t>
            </a:r>
          </a:p>
          <a:p>
            <a:pPr marL="1240120" lvl="2" indent="-514350">
              <a:buFont typeface="Arial" pitchFamily="34" charset="0"/>
              <a:buChar char="•"/>
            </a:pPr>
            <a:r>
              <a:rPr lang="en-AU" sz="2000" dirty="0" smtClean="0"/>
              <a:t>ISP</a:t>
            </a:r>
          </a:p>
          <a:p>
            <a:pPr marL="1240120" lvl="2" indent="-514350">
              <a:buFont typeface="Arial" pitchFamily="34" charset="0"/>
              <a:buChar char="•"/>
            </a:pPr>
            <a:r>
              <a:rPr lang="en-AU" sz="2000" dirty="0" smtClean="0"/>
              <a:t>Data </a:t>
            </a:r>
            <a:r>
              <a:rPr lang="en-AU" sz="2000" dirty="0" err="1" smtClean="0"/>
              <a:t>Center</a:t>
            </a:r>
            <a:endParaRPr lang="en-AU" sz="2000" dirty="0" smtClean="0"/>
          </a:p>
          <a:p>
            <a:pPr marL="1240120" lvl="2" indent="-514350">
              <a:buFont typeface="Arial" pitchFamily="34" charset="0"/>
              <a:buChar char="•"/>
            </a:pPr>
            <a:r>
              <a:rPr lang="en-AU" sz="2000" dirty="0" smtClean="0"/>
              <a:t>Universities, Schools (providing access to students)</a:t>
            </a:r>
          </a:p>
          <a:p>
            <a:pPr marL="877235" lvl="1" indent="-514350">
              <a:buFont typeface="Arial" pitchFamily="34" charset="0"/>
              <a:buChar char="•"/>
            </a:pPr>
            <a:r>
              <a:rPr lang="en-AU" sz="2400" dirty="0" smtClean="0"/>
              <a:t>Multi-homing Network</a:t>
            </a:r>
          </a:p>
          <a:p>
            <a:pPr marL="1240120" lvl="2" indent="-514350">
              <a:buFont typeface="Arial" pitchFamily="34" charset="0"/>
              <a:buChar char="•"/>
            </a:pPr>
            <a:r>
              <a:rPr lang="en-AU" sz="2000" dirty="0" smtClean="0"/>
              <a:t>Corporate multi-homing</a:t>
            </a:r>
          </a:p>
          <a:p>
            <a:pPr marL="1240120" lvl="2" indent="-514350">
              <a:buFont typeface="Arial" pitchFamily="34" charset="0"/>
              <a:buChar char="•"/>
            </a:pPr>
            <a:r>
              <a:rPr lang="en-AU" sz="2000" dirty="0" smtClean="0"/>
              <a:t>Internet Exchange Point</a:t>
            </a:r>
          </a:p>
          <a:p>
            <a:pPr marL="1240120" lvl="2" indent="-514350">
              <a:buFont typeface="Arial" pitchFamily="34" charset="0"/>
              <a:buChar char="•"/>
            </a:pPr>
            <a:r>
              <a:rPr lang="en-AU" sz="2000" dirty="0" smtClean="0"/>
              <a:t>Internet Critical Infrastructure (</a:t>
            </a:r>
            <a:r>
              <a:rPr lang="en-AU" sz="2000" dirty="0" err="1" smtClean="0"/>
              <a:t>gTLD</a:t>
            </a:r>
            <a:r>
              <a:rPr lang="en-AU" sz="2000" dirty="0" smtClean="0"/>
              <a:t>, </a:t>
            </a:r>
            <a:r>
              <a:rPr lang="en-AU" sz="2000" dirty="0" err="1" smtClean="0"/>
              <a:t>ccTLD</a:t>
            </a:r>
            <a:r>
              <a:rPr lang="en-AU" sz="2000" dirty="0" smtClean="0"/>
              <a:t>, NIR, root operator etc)</a:t>
            </a:r>
          </a:p>
          <a:p>
            <a:pPr marL="877235" lvl="1" indent="-514350">
              <a:buFont typeface="Arial" pitchFamily="34" charset="0"/>
              <a:buChar char="•"/>
            </a:pPr>
            <a:endParaRPr lang="en-A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066800" y="609600"/>
            <a:ext cx="7848600" cy="533400"/>
          </a:xfrm>
        </p:spPr>
        <p:txBody>
          <a:bodyPr/>
          <a:lstStyle/>
          <a:p>
            <a:r>
              <a:rPr lang="en-US" smtClean="0">
                <a:ea typeface="ＭＳ Ｐゴシック" charset="-128"/>
              </a:rPr>
              <a:t>Allocation and Assignment</a:t>
            </a:r>
          </a:p>
        </p:txBody>
      </p:sp>
      <p:sp>
        <p:nvSpPr>
          <p:cNvPr id="19459" name="Rectangle 3"/>
          <p:cNvSpPr>
            <a:spLocks noGrp="1" noChangeArrowheads="1"/>
          </p:cNvSpPr>
          <p:nvPr>
            <p:ph idx="1"/>
          </p:nvPr>
        </p:nvSpPr>
        <p:spPr>
          <a:xfrm>
            <a:off x="990600" y="1524000"/>
            <a:ext cx="7953375" cy="4953000"/>
          </a:xfrm>
        </p:spPr>
        <p:txBody>
          <a:bodyPr/>
          <a:lstStyle/>
          <a:p>
            <a:pPr>
              <a:lnSpc>
                <a:spcPct val="90000"/>
              </a:lnSpc>
              <a:buFontTx/>
              <a:buNone/>
            </a:pPr>
            <a:r>
              <a:rPr lang="en-US" sz="2800" u="sng" smtClean="0">
                <a:ea typeface="ＭＳ Ｐゴシック" charset="-128"/>
              </a:rPr>
              <a:t>Allocation</a:t>
            </a:r>
          </a:p>
          <a:p>
            <a:pPr>
              <a:lnSpc>
                <a:spcPct val="90000"/>
              </a:lnSpc>
              <a:buFontTx/>
              <a:buNone/>
            </a:pPr>
            <a:r>
              <a:rPr lang="en-US" sz="2400" i="1" smtClean="0">
                <a:ea typeface="ＭＳ Ｐゴシック" charset="-128"/>
              </a:rPr>
              <a:t>“A block of address space held by an IR (or downstream ISP) for subsequent allocation or assignment”</a:t>
            </a:r>
          </a:p>
          <a:p>
            <a:pPr lvl="2">
              <a:lnSpc>
                <a:spcPct val="90000"/>
              </a:lnSpc>
            </a:pPr>
            <a:r>
              <a:rPr lang="en-US" sz="2000" smtClean="0">
                <a:ea typeface="ＭＳ Ｐゴシック" charset="-128"/>
              </a:rPr>
              <a:t>Not yet used to address any networks</a:t>
            </a:r>
          </a:p>
          <a:p>
            <a:pPr lvl="2">
              <a:lnSpc>
                <a:spcPct val="90000"/>
              </a:lnSpc>
            </a:pPr>
            <a:endParaRPr lang="en-US" sz="2000" smtClean="0">
              <a:ea typeface="ＭＳ Ｐゴシック" charset="-128"/>
            </a:endParaRPr>
          </a:p>
          <a:p>
            <a:pPr>
              <a:lnSpc>
                <a:spcPct val="90000"/>
              </a:lnSpc>
              <a:buFontTx/>
              <a:buNone/>
            </a:pPr>
            <a:r>
              <a:rPr lang="en-US" sz="2800" u="sng" smtClean="0">
                <a:ea typeface="ＭＳ Ｐゴシック" charset="-128"/>
              </a:rPr>
              <a:t>Assignment</a:t>
            </a:r>
          </a:p>
          <a:p>
            <a:pPr>
              <a:lnSpc>
                <a:spcPct val="90000"/>
              </a:lnSpc>
              <a:buFontTx/>
              <a:buNone/>
            </a:pPr>
            <a:r>
              <a:rPr lang="en-US" sz="2400" i="1" smtClean="0">
                <a:ea typeface="ＭＳ Ｐゴシック" charset="-128"/>
              </a:rPr>
              <a:t>“A block of address space used to address an operational network”</a:t>
            </a:r>
          </a:p>
          <a:p>
            <a:pPr lvl="2">
              <a:lnSpc>
                <a:spcPct val="90000"/>
              </a:lnSpc>
            </a:pPr>
            <a:r>
              <a:rPr lang="en-US" sz="2000" smtClean="0">
                <a:ea typeface="ＭＳ Ｐゴシック" charset="-128"/>
              </a:rPr>
              <a:t>May be provided to ISP customers, or used for an ISP’s infrastructure (‘self-assignment’)</a:t>
            </a:r>
          </a:p>
          <a:p>
            <a:pPr lvl="2">
              <a:lnSpc>
                <a:spcPct val="90000"/>
              </a:lnSpc>
            </a:pPr>
            <a:endParaRPr lang="en-US" sz="2000" smtClean="0">
              <a:ea typeface="ＭＳ Ｐゴシック" charset="-128"/>
            </a:endParaRPr>
          </a:p>
          <a:p>
            <a:pPr>
              <a:lnSpc>
                <a:spcPct val="90000"/>
              </a:lnSpc>
              <a:buFontTx/>
              <a:buNone/>
            </a:pPr>
            <a:endParaRPr lang="en-US" smtClean="0">
              <a:ea typeface="ＭＳ Ｐゴシック"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6894835" y="4181624"/>
            <a:ext cx="612775" cy="427037"/>
          </a:xfrm>
          <a:prstGeom prst="rect">
            <a:avLst/>
          </a:prstGeom>
          <a:noFill/>
          <a:ln w="12700">
            <a:noFill/>
            <a:miter lim="800000"/>
            <a:headEnd type="none" w="sm" len="sm"/>
            <a:tailEnd type="none" w="sm" len="sm"/>
          </a:ln>
        </p:spPr>
        <p:txBody>
          <a:bodyPr>
            <a:spAutoFit/>
          </a:bodyPr>
          <a:lstStyle/>
          <a:p>
            <a:pPr>
              <a:spcBef>
                <a:spcPct val="50000"/>
              </a:spcBef>
            </a:pPr>
            <a:endParaRPr lang="en-US" sz="2200">
              <a:latin typeface="Arial" charset="0"/>
              <a:ea typeface="MS Gothic" charset="-128"/>
            </a:endParaRPr>
          </a:p>
        </p:txBody>
      </p:sp>
      <p:sp>
        <p:nvSpPr>
          <p:cNvPr id="20483" name="Rectangle 3"/>
          <p:cNvSpPr>
            <a:spLocks noGrp="1" noChangeArrowheads="1"/>
          </p:cNvSpPr>
          <p:nvPr>
            <p:ph type="title" idx="4294967295"/>
          </p:nvPr>
        </p:nvSpPr>
        <p:spPr>
          <a:xfrm>
            <a:off x="990600" y="228600"/>
            <a:ext cx="8153400" cy="1143000"/>
          </a:xfrm>
        </p:spPr>
        <p:txBody>
          <a:bodyPr/>
          <a:lstStyle/>
          <a:p>
            <a:r>
              <a:rPr lang="en-AU" smtClean="0">
                <a:ea typeface="ＭＳ Ｐゴシック" charset="-128"/>
              </a:rPr>
              <a:t>Allocation and Assignment</a:t>
            </a:r>
            <a:endParaRPr lang="en-US" smtClean="0">
              <a:ea typeface="ＭＳ Ｐゴシック" charset="-128"/>
            </a:endParaRPr>
          </a:p>
        </p:txBody>
      </p:sp>
      <p:grpSp>
        <p:nvGrpSpPr>
          <p:cNvPr id="2" name="Group 82"/>
          <p:cNvGrpSpPr>
            <a:grpSpLocks/>
          </p:cNvGrpSpPr>
          <p:nvPr/>
        </p:nvGrpSpPr>
        <p:grpSpPr bwMode="auto">
          <a:xfrm>
            <a:off x="3464247" y="1395561"/>
            <a:ext cx="5356225" cy="1147763"/>
            <a:chOff x="2290" y="1010"/>
            <a:chExt cx="3374" cy="723"/>
          </a:xfrm>
        </p:grpSpPr>
        <p:sp>
          <p:nvSpPr>
            <p:cNvPr id="40004" name="Rectangle 5"/>
            <p:cNvSpPr>
              <a:spLocks noChangeArrowheads="1"/>
            </p:cNvSpPr>
            <p:nvPr/>
          </p:nvSpPr>
          <p:spPr bwMode="auto">
            <a:xfrm>
              <a:off x="2290" y="1030"/>
              <a:ext cx="3175" cy="450"/>
            </a:xfrm>
            <a:prstGeom prst="rect">
              <a:avLst/>
            </a:prstGeom>
            <a:gradFill rotWithShape="0">
              <a:gsLst>
                <a:gs pos="0">
                  <a:srgbClr val="6B9CB6"/>
                </a:gs>
                <a:gs pos="100000">
                  <a:srgbClr val="154F87"/>
                </a:gs>
              </a:gsLst>
              <a:lin ang="5400000" scaled="1"/>
            </a:gradFill>
            <a:ln w="28575">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b="1">
                <a:solidFill>
                  <a:srgbClr val="FFFFFF"/>
                </a:solidFill>
                <a:latin typeface="Arial" charset="0"/>
              </a:endParaRPr>
            </a:p>
          </p:txBody>
        </p:sp>
        <p:sp>
          <p:nvSpPr>
            <p:cNvPr id="20544" name="Text Box 6"/>
            <p:cNvSpPr txBox="1">
              <a:spLocks noChangeArrowheads="1"/>
            </p:cNvSpPr>
            <p:nvPr/>
          </p:nvSpPr>
          <p:spPr bwMode="auto">
            <a:xfrm>
              <a:off x="5088" y="1010"/>
              <a:ext cx="384" cy="269"/>
            </a:xfrm>
            <a:prstGeom prst="rect">
              <a:avLst/>
            </a:prstGeom>
            <a:noFill/>
            <a:ln w="12700">
              <a:noFill/>
              <a:miter lim="800000"/>
              <a:headEnd type="none" w="sm" len="sm"/>
              <a:tailEnd type="none" w="sm" len="sm"/>
            </a:ln>
          </p:spPr>
          <p:txBody>
            <a:bodyPr>
              <a:spAutoFit/>
            </a:bodyPr>
            <a:lstStyle/>
            <a:p>
              <a:pPr algn="r">
                <a:spcBef>
                  <a:spcPct val="50000"/>
                </a:spcBef>
              </a:pPr>
              <a:r>
                <a:rPr lang="en-US" sz="2200" b="1" dirty="0" smtClean="0">
                  <a:solidFill>
                    <a:schemeClr val="bg1"/>
                  </a:solidFill>
                  <a:latin typeface="Arial" charset="0"/>
                  <a:ea typeface="MS Gothic" charset="-128"/>
                </a:rPr>
                <a:t>/12</a:t>
              </a:r>
              <a:endParaRPr lang="en-US" sz="2200" b="1" dirty="0">
                <a:solidFill>
                  <a:schemeClr val="bg1"/>
                </a:solidFill>
                <a:latin typeface="Arial" charset="0"/>
                <a:ea typeface="MS Gothic" charset="-128"/>
              </a:endParaRPr>
            </a:p>
          </p:txBody>
        </p:sp>
        <p:sp>
          <p:nvSpPr>
            <p:cNvPr id="20545" name="Text Box 7"/>
            <p:cNvSpPr txBox="1">
              <a:spLocks noChangeArrowheads="1"/>
            </p:cNvSpPr>
            <p:nvPr/>
          </p:nvSpPr>
          <p:spPr bwMode="auto">
            <a:xfrm>
              <a:off x="4416" y="1521"/>
              <a:ext cx="1248" cy="212"/>
            </a:xfrm>
            <a:prstGeom prst="rect">
              <a:avLst/>
            </a:prstGeom>
            <a:noFill/>
            <a:ln w="12700">
              <a:noFill/>
              <a:miter lim="800000"/>
              <a:headEnd type="none" w="sm" len="sm"/>
              <a:tailEnd type="none" w="sm" len="sm"/>
            </a:ln>
          </p:spPr>
          <p:txBody>
            <a:bodyPr>
              <a:spAutoFit/>
            </a:bodyPr>
            <a:lstStyle/>
            <a:p>
              <a:pPr>
                <a:spcBef>
                  <a:spcPct val="50000"/>
                </a:spcBef>
              </a:pPr>
              <a:r>
                <a:rPr lang="en-US" sz="1600" b="1">
                  <a:solidFill>
                    <a:schemeClr val="tx2"/>
                  </a:solidFill>
                  <a:latin typeface="Arial" charset="0"/>
                  <a:ea typeface="MS Gothic" charset="-128"/>
                </a:rPr>
                <a:t>APNIC Allocation</a:t>
              </a:r>
            </a:p>
          </p:txBody>
        </p:sp>
        <p:sp>
          <p:nvSpPr>
            <p:cNvPr id="20546" name="Rectangle 8"/>
            <p:cNvSpPr>
              <a:spLocks noChangeArrowheads="1"/>
            </p:cNvSpPr>
            <p:nvPr/>
          </p:nvSpPr>
          <p:spPr bwMode="auto">
            <a:xfrm>
              <a:off x="3794" y="1026"/>
              <a:ext cx="129" cy="457"/>
            </a:xfrm>
            <a:prstGeom prst="rect">
              <a:avLst/>
            </a:prstGeom>
            <a:gradFill rotWithShape="0">
              <a:gsLst>
                <a:gs pos="0">
                  <a:srgbClr val="8DB8AA"/>
                </a:gs>
                <a:gs pos="100000">
                  <a:srgbClr val="288572"/>
                </a:gs>
              </a:gsLst>
              <a:lin ang="5400000" scaled="1"/>
            </a:gradFill>
            <a:ln w="19050">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grpSp>
      <p:grpSp>
        <p:nvGrpSpPr>
          <p:cNvPr id="4" name="Group 10"/>
          <p:cNvGrpSpPr>
            <a:grpSpLocks/>
          </p:cNvGrpSpPr>
          <p:nvPr/>
        </p:nvGrpSpPr>
        <p:grpSpPr bwMode="auto">
          <a:xfrm>
            <a:off x="4553272" y="2141686"/>
            <a:ext cx="2955925" cy="965200"/>
            <a:chOff x="2986" y="1480"/>
            <a:chExt cx="1862" cy="608"/>
          </a:xfrm>
        </p:grpSpPr>
        <p:sp>
          <p:nvSpPr>
            <p:cNvPr id="77885" name="Line 11"/>
            <p:cNvSpPr>
              <a:spLocks noChangeShapeType="1"/>
            </p:cNvSpPr>
            <p:nvPr/>
          </p:nvSpPr>
          <p:spPr bwMode="auto">
            <a:xfrm flipH="1">
              <a:off x="2986" y="1486"/>
              <a:ext cx="807" cy="602"/>
            </a:xfrm>
            <a:prstGeom prst="line">
              <a:avLst/>
            </a:prstGeom>
            <a:noFill/>
            <a:ln w="28575">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86" name="Line 12"/>
            <p:cNvSpPr>
              <a:spLocks noChangeShapeType="1"/>
            </p:cNvSpPr>
            <p:nvPr/>
          </p:nvSpPr>
          <p:spPr bwMode="auto">
            <a:xfrm>
              <a:off x="3923" y="1480"/>
              <a:ext cx="925" cy="608"/>
            </a:xfrm>
            <a:prstGeom prst="line">
              <a:avLst/>
            </a:prstGeom>
            <a:noFill/>
            <a:ln w="28575">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sp>
        <p:nvSpPr>
          <p:cNvPr id="39999" name="Rectangle 13"/>
          <p:cNvSpPr>
            <a:spLocks noChangeArrowheads="1"/>
          </p:cNvSpPr>
          <p:nvPr/>
        </p:nvSpPr>
        <p:spPr bwMode="auto">
          <a:xfrm>
            <a:off x="4558035" y="3106886"/>
            <a:ext cx="2952750" cy="406400"/>
          </a:xfrm>
          <a:prstGeom prst="rect">
            <a:avLst/>
          </a:prstGeom>
          <a:gradFill rotWithShape="0">
            <a:gsLst>
              <a:gs pos="0">
                <a:srgbClr val="8DB8AA"/>
              </a:gs>
              <a:gs pos="100000">
                <a:srgbClr val="288572"/>
              </a:gs>
            </a:gsLst>
            <a:lin ang="5400000" scaled="1"/>
          </a:gradFill>
          <a:ln w="28575">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b="1">
              <a:solidFill>
                <a:srgbClr val="FFFFFF"/>
              </a:solidFill>
              <a:latin typeface="Arial" charset="0"/>
            </a:endParaRPr>
          </a:p>
        </p:txBody>
      </p:sp>
      <p:sp>
        <p:nvSpPr>
          <p:cNvPr id="20539" name="Text Box 14"/>
          <p:cNvSpPr txBox="1">
            <a:spLocks noChangeArrowheads="1"/>
          </p:cNvSpPr>
          <p:nvPr/>
        </p:nvSpPr>
        <p:spPr bwMode="auto">
          <a:xfrm>
            <a:off x="6967860" y="3081486"/>
            <a:ext cx="614363" cy="427038"/>
          </a:xfrm>
          <a:prstGeom prst="rect">
            <a:avLst/>
          </a:prstGeom>
          <a:noFill/>
          <a:ln w="12700">
            <a:noFill/>
            <a:miter lim="800000"/>
            <a:headEnd type="none" w="sm" len="sm"/>
            <a:tailEnd type="none" w="sm" len="sm"/>
          </a:ln>
        </p:spPr>
        <p:txBody>
          <a:bodyPr>
            <a:spAutoFit/>
          </a:bodyPr>
          <a:lstStyle/>
          <a:p>
            <a:pPr>
              <a:spcBef>
                <a:spcPct val="50000"/>
              </a:spcBef>
            </a:pPr>
            <a:r>
              <a:rPr lang="en-US" sz="2200" b="1" dirty="0" smtClean="0">
                <a:solidFill>
                  <a:schemeClr val="bg1"/>
                </a:solidFill>
                <a:latin typeface="Arial" charset="0"/>
                <a:ea typeface="MS Gothic" charset="-128"/>
              </a:rPr>
              <a:t>/28</a:t>
            </a:r>
            <a:endParaRPr lang="en-US" sz="2200" b="1" dirty="0">
              <a:solidFill>
                <a:schemeClr val="bg1"/>
              </a:solidFill>
              <a:latin typeface="Arial" charset="0"/>
              <a:ea typeface="MS Gothic" charset="-128"/>
            </a:endParaRPr>
          </a:p>
        </p:txBody>
      </p:sp>
      <p:sp>
        <p:nvSpPr>
          <p:cNvPr id="20540" name="Text Box 15"/>
          <p:cNvSpPr txBox="1">
            <a:spLocks noChangeArrowheads="1"/>
          </p:cNvSpPr>
          <p:nvPr/>
        </p:nvSpPr>
        <p:spPr bwMode="auto">
          <a:xfrm>
            <a:off x="7069138" y="3733800"/>
            <a:ext cx="2087563" cy="336550"/>
          </a:xfrm>
          <a:prstGeom prst="rect">
            <a:avLst/>
          </a:prstGeom>
          <a:noFill/>
          <a:ln w="12700">
            <a:noFill/>
            <a:miter lim="800000"/>
            <a:headEnd type="none" w="sm" len="sm"/>
            <a:tailEnd type="none" w="sm" len="sm"/>
          </a:ln>
        </p:spPr>
        <p:txBody>
          <a:bodyPr>
            <a:spAutoFit/>
          </a:bodyPr>
          <a:lstStyle/>
          <a:p>
            <a:pPr>
              <a:spcBef>
                <a:spcPct val="50000"/>
              </a:spcBef>
            </a:pPr>
            <a:r>
              <a:rPr lang="en-US" sz="1600" b="1">
                <a:solidFill>
                  <a:schemeClr val="tx2"/>
                </a:solidFill>
                <a:latin typeface="Arial" charset="0"/>
                <a:ea typeface="MS Gothic" charset="-128"/>
              </a:rPr>
              <a:t>Member Allocation</a:t>
            </a:r>
            <a:endParaRPr lang="en-US" sz="1800">
              <a:solidFill>
                <a:schemeClr val="tx2"/>
              </a:solidFill>
              <a:latin typeface="Arial" charset="0"/>
              <a:ea typeface="MS Gothic" charset="-128"/>
            </a:endParaRPr>
          </a:p>
        </p:txBody>
      </p:sp>
      <p:grpSp>
        <p:nvGrpSpPr>
          <p:cNvPr id="5" name="Group 84"/>
          <p:cNvGrpSpPr>
            <a:grpSpLocks/>
          </p:cNvGrpSpPr>
          <p:nvPr/>
        </p:nvGrpSpPr>
        <p:grpSpPr bwMode="auto">
          <a:xfrm>
            <a:off x="4343722" y="3098949"/>
            <a:ext cx="2343150" cy="2063750"/>
            <a:chOff x="2844" y="2081"/>
            <a:chExt cx="1478" cy="1302"/>
          </a:xfrm>
        </p:grpSpPr>
        <p:sp>
          <p:nvSpPr>
            <p:cNvPr id="39991" name="Rectangle 17"/>
            <p:cNvSpPr>
              <a:spLocks noChangeArrowheads="1"/>
            </p:cNvSpPr>
            <p:nvPr/>
          </p:nvSpPr>
          <p:spPr bwMode="auto">
            <a:xfrm>
              <a:off x="2847" y="2794"/>
              <a:ext cx="587" cy="218"/>
            </a:xfrm>
            <a:prstGeom prst="rect">
              <a:avLst/>
            </a:prstGeom>
            <a:gradFill rotWithShape="0">
              <a:gsLst>
                <a:gs pos="0">
                  <a:srgbClr val="8B7290"/>
                </a:gs>
                <a:gs pos="100000">
                  <a:srgbClr val="4C2A59"/>
                </a:gs>
              </a:gsLst>
              <a:lin ang="5400000" scaled="1"/>
            </a:gradFill>
            <a:ln w="28575">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b="1">
                <a:solidFill>
                  <a:srgbClr val="FFFFFF"/>
                </a:solidFill>
                <a:latin typeface="Arial" charset="0"/>
              </a:endParaRPr>
            </a:p>
          </p:txBody>
        </p:sp>
        <p:sp>
          <p:nvSpPr>
            <p:cNvPr id="20531" name="Text Box 18"/>
            <p:cNvSpPr txBox="1">
              <a:spLocks noChangeArrowheads="1"/>
            </p:cNvSpPr>
            <p:nvPr/>
          </p:nvSpPr>
          <p:spPr bwMode="auto">
            <a:xfrm>
              <a:off x="3178" y="3016"/>
              <a:ext cx="1144" cy="367"/>
            </a:xfrm>
            <a:prstGeom prst="rect">
              <a:avLst/>
            </a:prstGeom>
            <a:noFill/>
            <a:ln w="12700">
              <a:noFill/>
              <a:miter lim="800000"/>
              <a:headEnd type="none" w="sm" len="sm"/>
              <a:tailEnd type="none" w="sm" len="sm"/>
            </a:ln>
          </p:spPr>
          <p:txBody>
            <a:bodyPr>
              <a:spAutoFit/>
            </a:bodyPr>
            <a:lstStyle/>
            <a:p>
              <a:pPr>
                <a:spcBef>
                  <a:spcPct val="50000"/>
                </a:spcBef>
              </a:pPr>
              <a:r>
                <a:rPr lang="en-US" sz="1600" b="1">
                  <a:solidFill>
                    <a:schemeClr val="tx2"/>
                  </a:solidFill>
                  <a:latin typeface="Arial" charset="0"/>
                  <a:ea typeface="MS Gothic" charset="-128"/>
                </a:rPr>
                <a:t>Sub-</a:t>
              </a:r>
              <a:br>
                <a:rPr lang="en-US" sz="1600" b="1">
                  <a:solidFill>
                    <a:schemeClr val="tx2"/>
                  </a:solidFill>
                  <a:latin typeface="Arial" charset="0"/>
                  <a:ea typeface="MS Gothic" charset="-128"/>
                </a:rPr>
              </a:br>
              <a:r>
                <a:rPr lang="en-US" sz="1600" b="1">
                  <a:solidFill>
                    <a:schemeClr val="tx2"/>
                  </a:solidFill>
                  <a:latin typeface="Arial" charset="0"/>
                  <a:ea typeface="MS Gothic" charset="-128"/>
                </a:rPr>
                <a:t>Allocation</a:t>
              </a:r>
              <a:endParaRPr lang="en-US" sz="1800">
                <a:latin typeface="Arial" charset="0"/>
                <a:ea typeface="MS Gothic" charset="-128"/>
              </a:endParaRPr>
            </a:p>
          </p:txBody>
        </p:sp>
        <p:sp>
          <p:nvSpPr>
            <p:cNvPr id="20532" name="Text Box 19"/>
            <p:cNvSpPr txBox="1">
              <a:spLocks noChangeArrowheads="1"/>
            </p:cNvSpPr>
            <p:nvPr/>
          </p:nvSpPr>
          <p:spPr bwMode="auto">
            <a:xfrm>
              <a:off x="3136" y="2792"/>
              <a:ext cx="392" cy="250"/>
            </a:xfrm>
            <a:prstGeom prst="rect">
              <a:avLst/>
            </a:prstGeom>
            <a:noFill/>
            <a:ln w="12700">
              <a:noFill/>
              <a:miter lim="800000"/>
              <a:headEnd type="none" w="sm" len="sm"/>
              <a:tailEnd type="none" w="sm" len="sm"/>
            </a:ln>
          </p:spPr>
          <p:txBody>
            <a:bodyPr>
              <a:spAutoFit/>
            </a:bodyPr>
            <a:lstStyle/>
            <a:p>
              <a:pPr>
                <a:spcBef>
                  <a:spcPct val="50000"/>
                </a:spcBef>
              </a:pPr>
              <a:r>
                <a:rPr lang="en-US" sz="2000" b="1" dirty="0" smtClean="0">
                  <a:solidFill>
                    <a:schemeClr val="bg1"/>
                  </a:solidFill>
                  <a:latin typeface="Arial" charset="0"/>
                  <a:ea typeface="MS Gothic" charset="-128"/>
                </a:rPr>
                <a:t>/32</a:t>
              </a:r>
              <a:endParaRPr lang="en-US" sz="2000" b="1" dirty="0">
                <a:solidFill>
                  <a:schemeClr val="bg1"/>
                </a:solidFill>
                <a:latin typeface="Arial" charset="0"/>
                <a:ea typeface="MS Gothic" charset="-128"/>
              </a:endParaRPr>
            </a:p>
          </p:txBody>
        </p:sp>
        <p:sp>
          <p:nvSpPr>
            <p:cNvPr id="20533" name="Rectangle 20"/>
            <p:cNvSpPr>
              <a:spLocks noChangeArrowheads="1"/>
            </p:cNvSpPr>
            <p:nvPr/>
          </p:nvSpPr>
          <p:spPr bwMode="auto">
            <a:xfrm>
              <a:off x="3028" y="2081"/>
              <a:ext cx="322" cy="269"/>
            </a:xfrm>
            <a:prstGeom prst="rect">
              <a:avLst/>
            </a:prstGeom>
            <a:gradFill rotWithShape="0">
              <a:gsLst>
                <a:gs pos="0">
                  <a:srgbClr val="8B7290"/>
                </a:gs>
                <a:gs pos="100000">
                  <a:srgbClr val="4C2A59"/>
                </a:gs>
              </a:gsLst>
              <a:lin ang="5400000" scaled="1"/>
            </a:gradFill>
            <a:ln w="12700">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grpSp>
          <p:nvGrpSpPr>
            <p:cNvPr id="6" name="Group 21"/>
            <p:cNvGrpSpPr>
              <a:grpSpLocks/>
            </p:cNvGrpSpPr>
            <p:nvPr/>
          </p:nvGrpSpPr>
          <p:grpSpPr bwMode="auto">
            <a:xfrm>
              <a:off x="2844" y="2334"/>
              <a:ext cx="593" cy="464"/>
              <a:chOff x="2844" y="2334"/>
              <a:chExt cx="593" cy="464"/>
            </a:xfrm>
          </p:grpSpPr>
          <p:sp>
            <p:nvSpPr>
              <p:cNvPr id="77879" name="Line 22"/>
              <p:cNvSpPr>
                <a:spLocks noChangeShapeType="1"/>
              </p:cNvSpPr>
              <p:nvPr/>
            </p:nvSpPr>
            <p:spPr bwMode="auto">
              <a:xfrm flipH="1">
                <a:off x="2844" y="2334"/>
                <a:ext cx="189" cy="464"/>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80" name="Line 23"/>
              <p:cNvSpPr>
                <a:spLocks noChangeShapeType="1"/>
              </p:cNvSpPr>
              <p:nvPr/>
            </p:nvSpPr>
            <p:spPr bwMode="auto">
              <a:xfrm>
                <a:off x="3350" y="2348"/>
                <a:ext cx="87" cy="446"/>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grpSp>
      <p:sp>
        <p:nvSpPr>
          <p:cNvPr id="4708414" name="Text Box 62"/>
          <p:cNvSpPr txBox="1">
            <a:spLocks noChangeArrowheads="1"/>
          </p:cNvSpPr>
          <p:nvPr/>
        </p:nvSpPr>
        <p:spPr bwMode="auto">
          <a:xfrm>
            <a:off x="748035" y="1268760"/>
            <a:ext cx="2519362" cy="1006475"/>
          </a:xfrm>
          <a:prstGeom prst="rect">
            <a:avLst/>
          </a:prstGeom>
          <a:noFill/>
          <a:ln w="12700">
            <a:noFill/>
            <a:miter lim="800000"/>
            <a:headEnd type="none" w="sm" len="sm"/>
            <a:tailEnd type="none" w="sm" len="sm"/>
          </a:ln>
        </p:spPr>
        <p:txBody>
          <a:bodyPr>
            <a:spAutoFit/>
          </a:bodyPr>
          <a:lstStyle/>
          <a:p>
            <a:pPr algn="ctr">
              <a:spcBef>
                <a:spcPct val="50000"/>
              </a:spcBef>
            </a:pPr>
            <a:r>
              <a:rPr lang="en-US" b="1" dirty="0">
                <a:solidFill>
                  <a:schemeClr val="tx2"/>
                </a:solidFill>
                <a:latin typeface="Arial" charset="0"/>
                <a:ea typeface="MS Gothic" charset="-128"/>
              </a:rPr>
              <a:t>APNIC</a:t>
            </a:r>
            <a:br>
              <a:rPr lang="en-US" b="1" dirty="0">
                <a:solidFill>
                  <a:schemeClr val="tx2"/>
                </a:solidFill>
                <a:latin typeface="Arial" charset="0"/>
                <a:ea typeface="MS Gothic" charset="-128"/>
              </a:rPr>
            </a:br>
            <a:r>
              <a:rPr lang="en-US" sz="1800" i="1" dirty="0">
                <a:solidFill>
                  <a:schemeClr val="tx2"/>
                </a:solidFill>
                <a:latin typeface="Arial" charset="0"/>
                <a:ea typeface="MS Gothic" charset="-128"/>
              </a:rPr>
              <a:t>Allocates</a:t>
            </a:r>
            <a:r>
              <a:rPr lang="en-US" sz="1800" dirty="0">
                <a:solidFill>
                  <a:schemeClr val="tx2"/>
                </a:solidFill>
                <a:latin typeface="Arial" charset="0"/>
                <a:ea typeface="MS Gothic" charset="-128"/>
              </a:rPr>
              <a:t> </a:t>
            </a:r>
            <a:br>
              <a:rPr lang="en-US" sz="1800" dirty="0">
                <a:solidFill>
                  <a:schemeClr val="tx2"/>
                </a:solidFill>
                <a:latin typeface="Arial" charset="0"/>
                <a:ea typeface="MS Gothic" charset="-128"/>
              </a:rPr>
            </a:br>
            <a:r>
              <a:rPr lang="en-US" sz="1800" dirty="0">
                <a:solidFill>
                  <a:schemeClr val="tx2"/>
                </a:solidFill>
                <a:latin typeface="Arial" charset="0"/>
                <a:ea typeface="MS Gothic" charset="-128"/>
              </a:rPr>
              <a:t>to APNIC Member</a:t>
            </a:r>
          </a:p>
        </p:txBody>
      </p:sp>
      <p:sp>
        <p:nvSpPr>
          <p:cNvPr id="4708415" name="Text Box 63"/>
          <p:cNvSpPr txBox="1">
            <a:spLocks noChangeArrowheads="1"/>
          </p:cNvSpPr>
          <p:nvPr/>
        </p:nvSpPr>
        <p:spPr bwMode="auto">
          <a:xfrm>
            <a:off x="900435" y="2971800"/>
            <a:ext cx="2519362" cy="457200"/>
          </a:xfrm>
          <a:prstGeom prst="rect">
            <a:avLst/>
          </a:prstGeom>
          <a:noFill/>
          <a:ln w="12700">
            <a:noFill/>
            <a:miter lim="800000"/>
            <a:headEnd type="none" w="sm" len="sm"/>
            <a:tailEnd type="none" w="sm" len="sm"/>
          </a:ln>
        </p:spPr>
        <p:txBody>
          <a:bodyPr>
            <a:spAutoFit/>
          </a:bodyPr>
          <a:lstStyle/>
          <a:p>
            <a:pPr algn="ctr">
              <a:spcBef>
                <a:spcPct val="50000"/>
              </a:spcBef>
            </a:pPr>
            <a:r>
              <a:rPr lang="en-US" b="1" dirty="0">
                <a:solidFill>
                  <a:schemeClr val="tx2"/>
                </a:solidFill>
                <a:latin typeface="Arial" charset="0"/>
                <a:ea typeface="MS Gothic" charset="-128"/>
              </a:rPr>
              <a:t>APNIC Member</a:t>
            </a:r>
            <a:endParaRPr lang="en-US" sz="2000" dirty="0">
              <a:solidFill>
                <a:schemeClr val="tx2"/>
              </a:solidFill>
              <a:latin typeface="Arial" charset="0"/>
              <a:ea typeface="MS Gothic" charset="-128"/>
            </a:endParaRPr>
          </a:p>
        </p:txBody>
      </p:sp>
      <p:sp>
        <p:nvSpPr>
          <p:cNvPr id="4708416" name="Text Box 64"/>
          <p:cNvSpPr txBox="1">
            <a:spLocks noChangeArrowheads="1"/>
          </p:cNvSpPr>
          <p:nvPr/>
        </p:nvSpPr>
        <p:spPr bwMode="auto">
          <a:xfrm>
            <a:off x="598810" y="5983436"/>
            <a:ext cx="3421062" cy="457200"/>
          </a:xfrm>
          <a:prstGeom prst="rect">
            <a:avLst/>
          </a:prstGeom>
          <a:noFill/>
          <a:ln w="12700">
            <a:noFill/>
            <a:miter lim="800000"/>
            <a:headEnd type="none" w="sm" len="sm"/>
            <a:tailEnd type="none" w="sm" len="sm"/>
          </a:ln>
        </p:spPr>
        <p:txBody>
          <a:bodyPr>
            <a:spAutoFit/>
          </a:bodyPr>
          <a:lstStyle/>
          <a:p>
            <a:pPr algn="ctr">
              <a:spcBef>
                <a:spcPct val="50000"/>
              </a:spcBef>
            </a:pPr>
            <a:r>
              <a:rPr lang="en-US" b="1">
                <a:solidFill>
                  <a:schemeClr val="tx2"/>
                </a:solidFill>
                <a:latin typeface="Arial" charset="0"/>
                <a:ea typeface="MS Gothic" charset="-128"/>
              </a:rPr>
              <a:t>Customer / End User</a:t>
            </a:r>
            <a:endParaRPr lang="en-US">
              <a:latin typeface="Arial" charset="0"/>
              <a:ea typeface="MS Gothic" charset="-128"/>
            </a:endParaRPr>
          </a:p>
        </p:txBody>
      </p:sp>
      <p:sp>
        <p:nvSpPr>
          <p:cNvPr id="4708417" name="Line 65"/>
          <p:cNvSpPr>
            <a:spLocks noChangeShapeType="1"/>
          </p:cNvSpPr>
          <p:nvPr/>
        </p:nvSpPr>
        <p:spPr bwMode="auto">
          <a:xfrm>
            <a:off x="2051372" y="2208982"/>
            <a:ext cx="0" cy="715962"/>
          </a:xfrm>
          <a:prstGeom prst="line">
            <a:avLst/>
          </a:prstGeom>
          <a:noFill/>
          <a:ln w="50800">
            <a:solidFill>
              <a:srgbClr val="1C8C98"/>
            </a:solidFill>
            <a:round/>
            <a:headEnd/>
            <a:tailEnd type="stealth" w="med" len="med"/>
          </a:ln>
        </p:spPr>
        <p:txBody>
          <a:bodyPr anchor="ctr">
            <a:spAutoFit/>
          </a:bodyPr>
          <a:lstStyle/>
          <a:p>
            <a:pPr>
              <a:defRPr/>
            </a:pPr>
            <a:endParaRPr lang="en-US">
              <a:latin typeface="+mn-lt"/>
              <a:cs typeface="ＭＳ Ｐゴシック" charset="-128"/>
            </a:endParaRPr>
          </a:p>
        </p:txBody>
      </p:sp>
      <p:sp>
        <p:nvSpPr>
          <p:cNvPr id="4708418" name="Line 66"/>
          <p:cNvSpPr>
            <a:spLocks noChangeShapeType="1"/>
          </p:cNvSpPr>
          <p:nvPr/>
        </p:nvSpPr>
        <p:spPr bwMode="auto">
          <a:xfrm>
            <a:off x="3034035" y="4072086"/>
            <a:ext cx="0" cy="1839913"/>
          </a:xfrm>
          <a:prstGeom prst="line">
            <a:avLst/>
          </a:prstGeom>
          <a:noFill/>
          <a:ln w="50800">
            <a:solidFill>
              <a:srgbClr val="1C8C98"/>
            </a:solidFill>
            <a:round/>
            <a:headEnd/>
            <a:tailEnd type="stealth" w="med" len="med"/>
          </a:ln>
        </p:spPr>
        <p:txBody>
          <a:bodyPr anchor="ctr">
            <a:spAutoFit/>
          </a:bodyPr>
          <a:lstStyle/>
          <a:p>
            <a:pPr>
              <a:defRPr/>
            </a:pPr>
            <a:endParaRPr lang="en-US">
              <a:latin typeface="+mn-lt"/>
              <a:cs typeface="ＭＳ Ｐゴシック" charset="-128"/>
            </a:endParaRPr>
          </a:p>
        </p:txBody>
      </p:sp>
      <p:sp>
        <p:nvSpPr>
          <p:cNvPr id="4708419" name="Line 67"/>
          <p:cNvSpPr>
            <a:spLocks noChangeShapeType="1"/>
          </p:cNvSpPr>
          <p:nvPr/>
        </p:nvSpPr>
        <p:spPr bwMode="auto">
          <a:xfrm flipH="1">
            <a:off x="1357635" y="5216674"/>
            <a:ext cx="1587" cy="808037"/>
          </a:xfrm>
          <a:prstGeom prst="line">
            <a:avLst/>
          </a:prstGeom>
          <a:noFill/>
          <a:ln w="50800">
            <a:solidFill>
              <a:srgbClr val="1C8C98"/>
            </a:solidFill>
            <a:round/>
            <a:headEnd/>
            <a:tailEnd type="stealth" w="med" len="med"/>
          </a:ln>
        </p:spPr>
        <p:txBody>
          <a:bodyPr anchor="ctr">
            <a:spAutoFit/>
          </a:bodyPr>
          <a:lstStyle/>
          <a:p>
            <a:pPr>
              <a:defRPr/>
            </a:pPr>
            <a:endParaRPr lang="en-US">
              <a:latin typeface="+mn-lt"/>
              <a:cs typeface="ＭＳ Ｐゴシック" charset="-128"/>
            </a:endParaRPr>
          </a:p>
        </p:txBody>
      </p:sp>
      <p:sp>
        <p:nvSpPr>
          <p:cNvPr id="4708420" name="Text Box 68"/>
          <p:cNvSpPr txBox="1">
            <a:spLocks noChangeArrowheads="1"/>
          </p:cNvSpPr>
          <p:nvPr/>
        </p:nvSpPr>
        <p:spPr bwMode="auto">
          <a:xfrm>
            <a:off x="2132335" y="3286274"/>
            <a:ext cx="1765300" cy="641350"/>
          </a:xfrm>
          <a:prstGeom prst="rect">
            <a:avLst/>
          </a:prstGeom>
          <a:noFill/>
          <a:ln w="12700">
            <a:noFill/>
            <a:miter lim="800000"/>
            <a:headEnd type="none" w="sm" len="sm"/>
            <a:tailEnd type="none" w="sm" len="sm"/>
          </a:ln>
        </p:spPr>
        <p:txBody>
          <a:bodyPr>
            <a:spAutoFit/>
          </a:bodyPr>
          <a:lstStyle/>
          <a:p>
            <a:pPr algn="ctr">
              <a:spcBef>
                <a:spcPct val="50000"/>
              </a:spcBef>
            </a:pPr>
            <a:r>
              <a:rPr lang="en-US" sz="1800" i="1">
                <a:solidFill>
                  <a:schemeClr val="tx2"/>
                </a:solidFill>
                <a:latin typeface="Arial" charset="0"/>
                <a:ea typeface="MS Gothic" charset="-128"/>
              </a:rPr>
              <a:t>Assigns</a:t>
            </a:r>
            <a:r>
              <a:rPr lang="en-US" sz="1800">
                <a:solidFill>
                  <a:schemeClr val="tx2"/>
                </a:solidFill>
                <a:latin typeface="Arial" charset="0"/>
                <a:ea typeface="MS Gothic" charset="-128"/>
              </a:rPr>
              <a:t/>
            </a:r>
            <a:br>
              <a:rPr lang="en-US" sz="1800">
                <a:solidFill>
                  <a:schemeClr val="tx2"/>
                </a:solidFill>
                <a:latin typeface="Arial" charset="0"/>
                <a:ea typeface="MS Gothic" charset="-128"/>
              </a:rPr>
            </a:br>
            <a:r>
              <a:rPr lang="en-US" sz="1800">
                <a:solidFill>
                  <a:schemeClr val="tx2"/>
                </a:solidFill>
                <a:latin typeface="Arial" charset="0"/>
                <a:ea typeface="MS Gothic" charset="-128"/>
              </a:rPr>
              <a:t>to end-user</a:t>
            </a:r>
            <a:endParaRPr lang="en-US" sz="1800">
              <a:latin typeface="Arial" charset="0"/>
              <a:ea typeface="MS Gothic" charset="-128"/>
            </a:endParaRPr>
          </a:p>
        </p:txBody>
      </p:sp>
      <p:sp>
        <p:nvSpPr>
          <p:cNvPr id="4708421" name="Text Box 69"/>
          <p:cNvSpPr txBox="1">
            <a:spLocks noChangeArrowheads="1"/>
          </p:cNvSpPr>
          <p:nvPr/>
        </p:nvSpPr>
        <p:spPr bwMode="auto">
          <a:xfrm>
            <a:off x="371797" y="3287861"/>
            <a:ext cx="1943100" cy="641350"/>
          </a:xfrm>
          <a:prstGeom prst="rect">
            <a:avLst/>
          </a:prstGeom>
          <a:noFill/>
          <a:ln w="12700">
            <a:noFill/>
            <a:miter lim="800000"/>
            <a:headEnd type="none" w="sm" len="sm"/>
            <a:tailEnd type="none" w="sm" len="sm"/>
          </a:ln>
        </p:spPr>
        <p:txBody>
          <a:bodyPr>
            <a:spAutoFit/>
          </a:bodyPr>
          <a:lstStyle/>
          <a:p>
            <a:pPr algn="ctr">
              <a:spcBef>
                <a:spcPct val="50000"/>
              </a:spcBef>
            </a:pPr>
            <a:r>
              <a:rPr lang="en-US" sz="1800" i="1">
                <a:solidFill>
                  <a:schemeClr val="tx2"/>
                </a:solidFill>
                <a:latin typeface="Arial" charset="0"/>
                <a:ea typeface="MS Gothic" charset="-128"/>
              </a:rPr>
              <a:t>Allocates</a:t>
            </a:r>
            <a:r>
              <a:rPr lang="en-US" sz="1800">
                <a:solidFill>
                  <a:schemeClr val="tx2"/>
                </a:solidFill>
                <a:latin typeface="Arial" charset="0"/>
                <a:ea typeface="MS Gothic" charset="-128"/>
              </a:rPr>
              <a:t/>
            </a:r>
            <a:br>
              <a:rPr lang="en-US" sz="1800">
                <a:solidFill>
                  <a:schemeClr val="tx2"/>
                </a:solidFill>
                <a:latin typeface="Arial" charset="0"/>
                <a:ea typeface="MS Gothic" charset="-128"/>
              </a:rPr>
            </a:br>
            <a:r>
              <a:rPr lang="en-US" sz="1800">
                <a:solidFill>
                  <a:schemeClr val="tx2"/>
                </a:solidFill>
                <a:latin typeface="Arial" charset="0"/>
                <a:ea typeface="MS Gothic" charset="-128"/>
              </a:rPr>
              <a:t>to downstream</a:t>
            </a:r>
            <a:endParaRPr lang="en-US" sz="1800">
              <a:latin typeface="Arial" charset="0"/>
              <a:ea typeface="MS Gothic" charset="-128"/>
            </a:endParaRPr>
          </a:p>
        </p:txBody>
      </p:sp>
      <p:sp>
        <p:nvSpPr>
          <p:cNvPr id="4708422" name="Text Box 70"/>
          <p:cNvSpPr txBox="1">
            <a:spLocks noChangeArrowheads="1"/>
          </p:cNvSpPr>
          <p:nvPr/>
        </p:nvSpPr>
        <p:spPr bwMode="auto">
          <a:xfrm>
            <a:off x="74935" y="4268936"/>
            <a:ext cx="2519362" cy="915988"/>
          </a:xfrm>
          <a:prstGeom prst="rect">
            <a:avLst/>
          </a:prstGeom>
          <a:noFill/>
          <a:ln w="12700">
            <a:noFill/>
            <a:miter lim="800000"/>
            <a:headEnd type="none" w="sm" len="sm"/>
            <a:tailEnd type="none" w="sm" len="sm"/>
          </a:ln>
        </p:spPr>
        <p:txBody>
          <a:bodyPr>
            <a:spAutoFit/>
          </a:bodyPr>
          <a:lstStyle/>
          <a:p>
            <a:pPr algn="ctr">
              <a:spcBef>
                <a:spcPct val="50000"/>
              </a:spcBef>
            </a:pPr>
            <a:r>
              <a:rPr lang="en-US" sz="1800" b="1">
                <a:solidFill>
                  <a:schemeClr val="tx2"/>
                </a:solidFill>
                <a:latin typeface="Arial" charset="0"/>
                <a:ea typeface="MS Gothic" charset="-128"/>
              </a:rPr>
              <a:t>Downstream</a:t>
            </a:r>
            <a:r>
              <a:rPr lang="en-US" sz="1800">
                <a:solidFill>
                  <a:schemeClr val="tx2"/>
                </a:solidFill>
                <a:latin typeface="Arial" charset="0"/>
                <a:ea typeface="MS Gothic" charset="-128"/>
              </a:rPr>
              <a:t> </a:t>
            </a:r>
            <a:br>
              <a:rPr lang="en-US" sz="1800">
                <a:solidFill>
                  <a:schemeClr val="tx2"/>
                </a:solidFill>
                <a:latin typeface="Arial" charset="0"/>
                <a:ea typeface="MS Gothic" charset="-128"/>
              </a:rPr>
            </a:br>
            <a:r>
              <a:rPr lang="en-US" sz="1800" i="1">
                <a:solidFill>
                  <a:schemeClr val="tx2"/>
                </a:solidFill>
                <a:latin typeface="Arial" charset="0"/>
                <a:ea typeface="MS Gothic" charset="-128"/>
              </a:rPr>
              <a:t>Assigns</a:t>
            </a:r>
            <a:r>
              <a:rPr lang="en-US" sz="1800">
                <a:solidFill>
                  <a:schemeClr val="tx2"/>
                </a:solidFill>
                <a:latin typeface="Arial" charset="0"/>
                <a:ea typeface="MS Gothic" charset="-128"/>
              </a:rPr>
              <a:t> </a:t>
            </a:r>
            <a:br>
              <a:rPr lang="en-US" sz="1800">
                <a:solidFill>
                  <a:schemeClr val="tx2"/>
                </a:solidFill>
                <a:latin typeface="Arial" charset="0"/>
                <a:ea typeface="MS Gothic" charset="-128"/>
              </a:rPr>
            </a:br>
            <a:r>
              <a:rPr lang="en-US" sz="1800">
                <a:solidFill>
                  <a:schemeClr val="tx2"/>
                </a:solidFill>
                <a:latin typeface="Arial" charset="0"/>
                <a:ea typeface="MS Gothic" charset="-128"/>
              </a:rPr>
              <a:t>to end-user</a:t>
            </a:r>
            <a:endParaRPr lang="en-US" sz="1600">
              <a:solidFill>
                <a:srgbClr val="FFFFFF"/>
              </a:solidFill>
              <a:latin typeface="Arial" charset="0"/>
              <a:ea typeface="MS Gothic" charset="-128"/>
            </a:endParaRPr>
          </a:p>
        </p:txBody>
      </p:sp>
      <p:sp>
        <p:nvSpPr>
          <p:cNvPr id="4708423" name="Line 71"/>
          <p:cNvSpPr>
            <a:spLocks noChangeShapeType="1"/>
          </p:cNvSpPr>
          <p:nvPr/>
        </p:nvSpPr>
        <p:spPr bwMode="auto">
          <a:xfrm>
            <a:off x="1365572" y="3938736"/>
            <a:ext cx="0" cy="315913"/>
          </a:xfrm>
          <a:prstGeom prst="line">
            <a:avLst/>
          </a:prstGeom>
          <a:noFill/>
          <a:ln w="50800">
            <a:solidFill>
              <a:srgbClr val="1C8C98"/>
            </a:solidFill>
            <a:round/>
            <a:headEnd/>
            <a:tailEnd type="stealth" w="med" len="med"/>
          </a:ln>
        </p:spPr>
        <p:txBody>
          <a:bodyPr anchor="ctr">
            <a:spAutoFit/>
          </a:bodyPr>
          <a:lstStyle/>
          <a:p>
            <a:pPr>
              <a:defRPr/>
            </a:pPr>
            <a:endParaRPr lang="en-US">
              <a:latin typeface="+mn-lt"/>
              <a:cs typeface="ＭＳ Ｐゴシック" charset="-128"/>
            </a:endParaRPr>
          </a:p>
        </p:txBody>
      </p:sp>
      <p:grpSp>
        <p:nvGrpSpPr>
          <p:cNvPr id="7" name="Group 85"/>
          <p:cNvGrpSpPr>
            <a:grpSpLocks/>
          </p:cNvGrpSpPr>
          <p:nvPr/>
        </p:nvGrpSpPr>
        <p:grpSpPr bwMode="auto">
          <a:xfrm>
            <a:off x="4042097" y="4227661"/>
            <a:ext cx="1171575" cy="1906588"/>
            <a:chOff x="2654" y="2794"/>
            <a:chExt cx="738" cy="1201"/>
          </a:xfrm>
        </p:grpSpPr>
        <p:sp>
          <p:nvSpPr>
            <p:cNvPr id="39989" name="Rectangle 26"/>
            <p:cNvSpPr>
              <a:spLocks noChangeArrowheads="1"/>
            </p:cNvSpPr>
            <p:nvPr/>
          </p:nvSpPr>
          <p:spPr bwMode="auto">
            <a:xfrm>
              <a:off x="3044" y="3795"/>
              <a:ext cx="311" cy="192"/>
            </a:xfrm>
            <a:prstGeom prst="rect">
              <a:avLst/>
            </a:prstGeom>
            <a:gradFill rotWithShape="0">
              <a:gsLst>
                <a:gs pos="0">
                  <a:srgbClr val="D5A770"/>
                </a:gs>
                <a:gs pos="100000">
                  <a:srgbClr val="B66926"/>
                </a:gs>
              </a:gsLst>
              <a:lin ang="5400000" scaled="1"/>
            </a:gradFill>
            <a:ln w="12700">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sz="2000" b="1">
                <a:solidFill>
                  <a:srgbClr val="FFFFFF"/>
                </a:solidFill>
                <a:latin typeface="Arial" charset="0"/>
              </a:endParaRPr>
            </a:p>
          </p:txBody>
        </p:sp>
        <p:sp>
          <p:nvSpPr>
            <p:cNvPr id="20519" name="Text Box 27"/>
            <p:cNvSpPr txBox="1">
              <a:spLocks noChangeArrowheads="1"/>
            </p:cNvSpPr>
            <p:nvPr/>
          </p:nvSpPr>
          <p:spPr bwMode="auto">
            <a:xfrm>
              <a:off x="3053" y="3791"/>
              <a:ext cx="339" cy="204"/>
            </a:xfrm>
            <a:prstGeom prst="rect">
              <a:avLst/>
            </a:prstGeom>
            <a:noFill/>
            <a:ln w="12700">
              <a:noFill/>
              <a:miter lim="800000"/>
              <a:headEnd type="none" w="sm" len="sm"/>
              <a:tailEnd type="none" w="sm" len="sm"/>
            </a:ln>
          </p:spPr>
          <p:txBody>
            <a:bodyPr anchor="ctr">
              <a:spAutoFit/>
            </a:bodyPr>
            <a:lstStyle/>
            <a:p>
              <a:pPr>
                <a:lnSpc>
                  <a:spcPct val="80000"/>
                </a:lnSpc>
                <a:spcBef>
                  <a:spcPct val="50000"/>
                </a:spcBef>
              </a:pPr>
              <a:r>
                <a:rPr lang="en-US" sz="1800" b="1" dirty="0" smtClean="0">
                  <a:solidFill>
                    <a:schemeClr val="bg1"/>
                  </a:solidFill>
                  <a:latin typeface="Arial" charset="0"/>
                  <a:ea typeface="MS Gothic" charset="-128"/>
                </a:rPr>
                <a:t>/</a:t>
              </a:r>
              <a:r>
                <a:rPr lang="en-US" b="1" dirty="0" smtClean="0">
                  <a:solidFill>
                    <a:schemeClr val="bg1"/>
                  </a:solidFill>
                  <a:latin typeface="Arial" charset="0"/>
                  <a:ea typeface="MS Gothic" charset="-128"/>
                </a:rPr>
                <a:t>56</a:t>
              </a:r>
              <a:endParaRPr lang="en-US" sz="1800" b="1" dirty="0">
                <a:solidFill>
                  <a:schemeClr val="bg1"/>
                </a:solidFill>
                <a:latin typeface="Arial" charset="0"/>
                <a:ea typeface="MS Gothic" charset="-128"/>
              </a:endParaRPr>
            </a:p>
          </p:txBody>
        </p:sp>
        <p:sp>
          <p:nvSpPr>
            <p:cNvPr id="39987" name="Rectangle 29"/>
            <p:cNvSpPr>
              <a:spLocks noChangeArrowheads="1"/>
            </p:cNvSpPr>
            <p:nvPr/>
          </p:nvSpPr>
          <p:spPr bwMode="auto">
            <a:xfrm>
              <a:off x="2687" y="3792"/>
              <a:ext cx="261" cy="192"/>
            </a:xfrm>
            <a:prstGeom prst="rect">
              <a:avLst/>
            </a:prstGeom>
            <a:gradFill rotWithShape="0">
              <a:gsLst>
                <a:gs pos="0">
                  <a:srgbClr val="D5A770"/>
                </a:gs>
                <a:gs pos="100000">
                  <a:srgbClr val="B66926"/>
                </a:gs>
              </a:gsLst>
              <a:lin ang="5400000" scaled="1"/>
            </a:gradFill>
            <a:ln w="12700">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sz="2000" b="1">
                <a:solidFill>
                  <a:srgbClr val="FFFFFF"/>
                </a:solidFill>
                <a:latin typeface="Arial" charset="0"/>
              </a:endParaRPr>
            </a:p>
          </p:txBody>
        </p:sp>
        <p:sp>
          <p:nvSpPr>
            <p:cNvPr id="20521" name="Text Box 30"/>
            <p:cNvSpPr txBox="1">
              <a:spLocks noChangeArrowheads="1"/>
            </p:cNvSpPr>
            <p:nvPr/>
          </p:nvSpPr>
          <p:spPr bwMode="auto">
            <a:xfrm>
              <a:off x="2654" y="3788"/>
              <a:ext cx="378" cy="204"/>
            </a:xfrm>
            <a:prstGeom prst="rect">
              <a:avLst/>
            </a:prstGeom>
            <a:noFill/>
            <a:ln w="12700">
              <a:noFill/>
              <a:miter lim="800000"/>
              <a:headEnd type="none" w="sm" len="sm"/>
              <a:tailEnd type="none" w="sm" len="sm"/>
            </a:ln>
          </p:spPr>
          <p:txBody>
            <a:bodyPr anchor="ctr">
              <a:spAutoFit/>
            </a:bodyPr>
            <a:lstStyle/>
            <a:p>
              <a:pPr>
                <a:lnSpc>
                  <a:spcPct val="80000"/>
                </a:lnSpc>
                <a:spcBef>
                  <a:spcPct val="50000"/>
                </a:spcBef>
              </a:pPr>
              <a:r>
                <a:rPr lang="en-US" sz="1800" b="1" dirty="0" smtClean="0">
                  <a:solidFill>
                    <a:schemeClr val="bg1"/>
                  </a:solidFill>
                  <a:latin typeface="Arial" charset="0"/>
                  <a:ea typeface="MS Gothic" charset="-128"/>
                </a:rPr>
                <a:t>/</a:t>
              </a:r>
              <a:r>
                <a:rPr lang="en-US" b="1" dirty="0" smtClean="0">
                  <a:solidFill>
                    <a:schemeClr val="bg1"/>
                  </a:solidFill>
                  <a:latin typeface="Arial" charset="0"/>
                  <a:ea typeface="MS Gothic" charset="-128"/>
                </a:rPr>
                <a:t>56</a:t>
              </a:r>
              <a:endParaRPr lang="en-US" sz="1800" b="1" dirty="0">
                <a:solidFill>
                  <a:schemeClr val="bg1"/>
                </a:solidFill>
                <a:latin typeface="Arial" charset="0"/>
                <a:ea typeface="MS Gothic" charset="-128"/>
              </a:endParaRPr>
            </a:p>
          </p:txBody>
        </p:sp>
        <p:grpSp>
          <p:nvGrpSpPr>
            <p:cNvPr id="8" name="Group 33"/>
            <p:cNvGrpSpPr>
              <a:grpSpLocks/>
            </p:cNvGrpSpPr>
            <p:nvPr/>
          </p:nvGrpSpPr>
          <p:grpSpPr bwMode="auto">
            <a:xfrm>
              <a:off x="2688" y="3002"/>
              <a:ext cx="320" cy="809"/>
              <a:chOff x="2688" y="3002"/>
              <a:chExt cx="320" cy="809"/>
            </a:xfrm>
          </p:grpSpPr>
          <p:sp>
            <p:nvSpPr>
              <p:cNvPr id="77872" name="Line 34"/>
              <p:cNvSpPr>
                <a:spLocks noChangeShapeType="1"/>
              </p:cNvSpPr>
              <p:nvPr/>
            </p:nvSpPr>
            <p:spPr bwMode="auto">
              <a:xfrm flipH="1">
                <a:off x="2688" y="3006"/>
                <a:ext cx="273" cy="800"/>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73" name="Line 35"/>
              <p:cNvSpPr>
                <a:spLocks noChangeShapeType="1"/>
              </p:cNvSpPr>
              <p:nvPr/>
            </p:nvSpPr>
            <p:spPr bwMode="auto">
              <a:xfrm flipH="1">
                <a:off x="2945" y="3002"/>
                <a:ext cx="63" cy="809"/>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grpSp>
          <p:nvGrpSpPr>
            <p:cNvPr id="9" name="Group 36"/>
            <p:cNvGrpSpPr>
              <a:grpSpLocks/>
            </p:cNvGrpSpPr>
            <p:nvPr/>
          </p:nvGrpSpPr>
          <p:grpSpPr bwMode="auto">
            <a:xfrm>
              <a:off x="3044" y="2989"/>
              <a:ext cx="308" cy="825"/>
              <a:chOff x="3044" y="2989"/>
              <a:chExt cx="308" cy="825"/>
            </a:xfrm>
          </p:grpSpPr>
          <p:sp>
            <p:nvSpPr>
              <p:cNvPr id="77870" name="Line 37"/>
              <p:cNvSpPr>
                <a:spLocks noChangeShapeType="1"/>
              </p:cNvSpPr>
              <p:nvPr/>
            </p:nvSpPr>
            <p:spPr bwMode="auto">
              <a:xfrm flipH="1">
                <a:off x="3044" y="3014"/>
                <a:ext cx="30" cy="800"/>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71" name="Line 38"/>
              <p:cNvSpPr>
                <a:spLocks noChangeShapeType="1"/>
              </p:cNvSpPr>
              <p:nvPr/>
            </p:nvSpPr>
            <p:spPr bwMode="auto">
              <a:xfrm>
                <a:off x="3115" y="2989"/>
                <a:ext cx="237" cy="818"/>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sp>
          <p:nvSpPr>
            <p:cNvPr id="20524" name="Rectangle 31"/>
            <p:cNvSpPr>
              <a:spLocks noChangeArrowheads="1"/>
            </p:cNvSpPr>
            <p:nvPr/>
          </p:nvSpPr>
          <p:spPr bwMode="auto">
            <a:xfrm>
              <a:off x="2962" y="2795"/>
              <a:ext cx="47" cy="218"/>
            </a:xfrm>
            <a:prstGeom prst="rect">
              <a:avLst/>
            </a:prstGeom>
            <a:gradFill rotWithShape="0">
              <a:gsLst>
                <a:gs pos="0">
                  <a:srgbClr val="D5A770"/>
                </a:gs>
                <a:gs pos="100000">
                  <a:srgbClr val="B66926"/>
                </a:gs>
              </a:gsLst>
              <a:lin ang="5400000" scaled="1"/>
            </a:gradFill>
            <a:ln w="28575">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sp>
          <p:nvSpPr>
            <p:cNvPr id="20525" name="Rectangle 32"/>
            <p:cNvSpPr>
              <a:spLocks noChangeArrowheads="1"/>
            </p:cNvSpPr>
            <p:nvPr/>
          </p:nvSpPr>
          <p:spPr bwMode="auto">
            <a:xfrm>
              <a:off x="3078" y="2794"/>
              <a:ext cx="47" cy="218"/>
            </a:xfrm>
            <a:prstGeom prst="rect">
              <a:avLst/>
            </a:prstGeom>
            <a:gradFill rotWithShape="0">
              <a:gsLst>
                <a:gs pos="0">
                  <a:srgbClr val="D5A770"/>
                </a:gs>
                <a:gs pos="100000">
                  <a:srgbClr val="B66926"/>
                </a:gs>
              </a:gsLst>
              <a:lin ang="5400000" scaled="1"/>
            </a:gradFill>
            <a:ln w="28575">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grpSp>
      <p:grpSp>
        <p:nvGrpSpPr>
          <p:cNvPr id="11" name="Group 40"/>
          <p:cNvGrpSpPr>
            <a:grpSpLocks/>
          </p:cNvGrpSpPr>
          <p:nvPr/>
        </p:nvGrpSpPr>
        <p:grpSpPr bwMode="auto">
          <a:xfrm>
            <a:off x="5840735" y="3489474"/>
            <a:ext cx="790575" cy="2341563"/>
            <a:chOff x="3787" y="2329"/>
            <a:chExt cx="498" cy="1475"/>
          </a:xfrm>
        </p:grpSpPr>
        <p:sp>
          <p:nvSpPr>
            <p:cNvPr id="77860" name="Line 41"/>
            <p:cNvSpPr>
              <a:spLocks noChangeShapeType="1"/>
            </p:cNvSpPr>
            <p:nvPr/>
          </p:nvSpPr>
          <p:spPr bwMode="auto">
            <a:xfrm flipH="1">
              <a:off x="3787" y="2329"/>
              <a:ext cx="255" cy="1472"/>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61" name="Line 42"/>
            <p:cNvSpPr>
              <a:spLocks noChangeShapeType="1"/>
            </p:cNvSpPr>
            <p:nvPr/>
          </p:nvSpPr>
          <p:spPr bwMode="auto">
            <a:xfrm>
              <a:off x="4102" y="2342"/>
              <a:ext cx="183" cy="1462"/>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grpSp>
        <p:nvGrpSpPr>
          <p:cNvPr id="12" name="Group 43"/>
          <p:cNvGrpSpPr>
            <a:grpSpLocks/>
          </p:cNvGrpSpPr>
          <p:nvPr/>
        </p:nvGrpSpPr>
        <p:grpSpPr bwMode="auto">
          <a:xfrm>
            <a:off x="6674172" y="3498999"/>
            <a:ext cx="1238250" cy="2336800"/>
            <a:chOff x="4312" y="2335"/>
            <a:chExt cx="780" cy="1472"/>
          </a:xfrm>
        </p:grpSpPr>
        <p:sp>
          <p:nvSpPr>
            <p:cNvPr id="77858" name="Line 44"/>
            <p:cNvSpPr>
              <a:spLocks noChangeShapeType="1"/>
            </p:cNvSpPr>
            <p:nvPr/>
          </p:nvSpPr>
          <p:spPr bwMode="auto">
            <a:xfrm>
              <a:off x="4312" y="2344"/>
              <a:ext cx="474" cy="1460"/>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59" name="Line 45"/>
            <p:cNvSpPr>
              <a:spLocks noChangeShapeType="1"/>
            </p:cNvSpPr>
            <p:nvPr/>
          </p:nvSpPr>
          <p:spPr bwMode="auto">
            <a:xfrm>
              <a:off x="4373" y="2335"/>
              <a:ext cx="719" cy="1472"/>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grpSp>
        <p:nvGrpSpPr>
          <p:cNvPr id="13" name="Group 46"/>
          <p:cNvGrpSpPr>
            <a:grpSpLocks/>
          </p:cNvGrpSpPr>
          <p:nvPr/>
        </p:nvGrpSpPr>
        <p:grpSpPr bwMode="auto">
          <a:xfrm>
            <a:off x="6415410" y="3472011"/>
            <a:ext cx="931863" cy="2378075"/>
            <a:chOff x="4149" y="2318"/>
            <a:chExt cx="587" cy="1498"/>
          </a:xfrm>
        </p:grpSpPr>
        <p:sp>
          <p:nvSpPr>
            <p:cNvPr id="77856" name="Line 47"/>
            <p:cNvSpPr>
              <a:spLocks noChangeShapeType="1"/>
            </p:cNvSpPr>
            <p:nvPr/>
          </p:nvSpPr>
          <p:spPr bwMode="auto">
            <a:xfrm>
              <a:off x="4149" y="2341"/>
              <a:ext cx="209" cy="1475"/>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sp>
          <p:nvSpPr>
            <p:cNvPr id="77857" name="Line 48"/>
            <p:cNvSpPr>
              <a:spLocks noChangeShapeType="1"/>
            </p:cNvSpPr>
            <p:nvPr/>
          </p:nvSpPr>
          <p:spPr bwMode="auto">
            <a:xfrm>
              <a:off x="4206" y="2318"/>
              <a:ext cx="530" cy="1486"/>
            </a:xfrm>
            <a:prstGeom prst="line">
              <a:avLst/>
            </a:prstGeom>
            <a:noFill/>
            <a:ln w="19050">
              <a:solidFill>
                <a:srgbClr val="B1B3B3"/>
              </a:solidFill>
              <a:miter lim="800000"/>
              <a:headEnd type="none" w="sm" len="sm"/>
              <a:tailEnd type="none" w="sm" len="sm"/>
            </a:ln>
          </p:spPr>
          <p:txBody>
            <a:bodyPr wrap="none"/>
            <a:lstStyle/>
            <a:p>
              <a:pPr>
                <a:defRPr/>
              </a:pPr>
              <a:endParaRPr lang="en-US">
                <a:latin typeface="+mn-lt"/>
                <a:cs typeface="ＭＳ Ｐゴシック" charset="-128"/>
              </a:endParaRPr>
            </a:p>
          </p:txBody>
        </p:sp>
      </p:grpSp>
      <p:sp>
        <p:nvSpPr>
          <p:cNvPr id="39969" name="Rectangle 50"/>
          <p:cNvSpPr>
            <a:spLocks noChangeArrowheads="1"/>
          </p:cNvSpPr>
          <p:nvPr/>
        </p:nvSpPr>
        <p:spPr bwMode="auto">
          <a:xfrm>
            <a:off x="5839147" y="5811986"/>
            <a:ext cx="801688" cy="309563"/>
          </a:xfrm>
          <a:prstGeom prst="rect">
            <a:avLst/>
          </a:prstGeom>
          <a:gradFill rotWithShape="0">
            <a:gsLst>
              <a:gs pos="0">
                <a:srgbClr val="D5A770"/>
              </a:gs>
              <a:gs pos="100000">
                <a:srgbClr val="B66926"/>
              </a:gs>
            </a:gsLst>
            <a:lin ang="5400000" scaled="1"/>
          </a:gradFill>
          <a:ln w="12700">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sz="2000" b="1">
              <a:solidFill>
                <a:srgbClr val="FFFFFF"/>
              </a:solidFill>
              <a:latin typeface="Arial" charset="0"/>
            </a:endParaRPr>
          </a:p>
        </p:txBody>
      </p:sp>
      <p:sp>
        <p:nvSpPr>
          <p:cNvPr id="20503" name="Text Box 51"/>
          <p:cNvSpPr txBox="1">
            <a:spLocks noChangeArrowheads="1"/>
          </p:cNvSpPr>
          <p:nvPr/>
        </p:nvSpPr>
        <p:spPr bwMode="auto">
          <a:xfrm>
            <a:off x="5969322" y="5807224"/>
            <a:ext cx="760413" cy="323850"/>
          </a:xfrm>
          <a:prstGeom prst="rect">
            <a:avLst/>
          </a:prstGeom>
          <a:noFill/>
          <a:ln w="12700">
            <a:noFill/>
            <a:miter lim="800000"/>
            <a:headEnd type="none" w="sm" len="sm"/>
            <a:tailEnd type="none" w="sm" len="sm"/>
          </a:ln>
        </p:spPr>
        <p:txBody>
          <a:bodyPr anchor="ctr">
            <a:spAutoFit/>
          </a:bodyPr>
          <a:lstStyle/>
          <a:p>
            <a:pPr>
              <a:lnSpc>
                <a:spcPct val="80000"/>
              </a:lnSpc>
              <a:spcBef>
                <a:spcPct val="50000"/>
              </a:spcBef>
            </a:pPr>
            <a:r>
              <a:rPr lang="en-US" sz="1800" b="1" dirty="0" smtClean="0">
                <a:solidFill>
                  <a:schemeClr val="bg1"/>
                </a:solidFill>
                <a:latin typeface="Arial" charset="0"/>
                <a:ea typeface="MS Gothic" charset="-128"/>
              </a:rPr>
              <a:t>/</a:t>
            </a:r>
            <a:r>
              <a:rPr lang="en-US" b="1" dirty="0" smtClean="0">
                <a:solidFill>
                  <a:schemeClr val="bg1"/>
                </a:solidFill>
                <a:latin typeface="Arial" charset="0"/>
                <a:ea typeface="MS Gothic" charset="-128"/>
              </a:rPr>
              <a:t>48</a:t>
            </a:r>
            <a:endParaRPr lang="en-US" sz="1800" b="1" dirty="0">
              <a:solidFill>
                <a:schemeClr val="bg1"/>
              </a:solidFill>
              <a:latin typeface="Arial" charset="0"/>
              <a:ea typeface="MS Gothic" charset="-128"/>
            </a:endParaRPr>
          </a:p>
        </p:txBody>
      </p:sp>
      <p:sp>
        <p:nvSpPr>
          <p:cNvPr id="20504" name="Text Box 52"/>
          <p:cNvSpPr txBox="1">
            <a:spLocks noChangeArrowheads="1"/>
          </p:cNvSpPr>
          <p:nvPr/>
        </p:nvSpPr>
        <p:spPr bwMode="auto">
          <a:xfrm>
            <a:off x="4788024" y="6116786"/>
            <a:ext cx="2555875" cy="336550"/>
          </a:xfrm>
          <a:prstGeom prst="rect">
            <a:avLst/>
          </a:prstGeom>
          <a:noFill/>
          <a:ln w="12700">
            <a:noFill/>
            <a:miter lim="800000"/>
            <a:headEnd type="none" w="sm" len="sm"/>
            <a:tailEnd type="none" w="sm" len="sm"/>
          </a:ln>
        </p:spPr>
        <p:txBody>
          <a:bodyPr>
            <a:spAutoFit/>
          </a:bodyPr>
          <a:lstStyle/>
          <a:p>
            <a:pPr>
              <a:spcBef>
                <a:spcPct val="50000"/>
              </a:spcBef>
            </a:pPr>
            <a:r>
              <a:rPr lang="en-US" sz="1600" b="1" dirty="0">
                <a:solidFill>
                  <a:schemeClr val="tx2"/>
                </a:solidFill>
                <a:latin typeface="Arial" charset="0"/>
                <a:ea typeface="MS Gothic" charset="-128"/>
              </a:rPr>
              <a:t>Customer Assignments</a:t>
            </a:r>
          </a:p>
        </p:txBody>
      </p:sp>
      <p:sp>
        <p:nvSpPr>
          <p:cNvPr id="39967" name="Rectangle 54"/>
          <p:cNvSpPr>
            <a:spLocks noChangeArrowheads="1"/>
          </p:cNvSpPr>
          <p:nvPr/>
        </p:nvSpPr>
        <p:spPr bwMode="auto">
          <a:xfrm>
            <a:off x="6734497" y="5811986"/>
            <a:ext cx="619125" cy="304800"/>
          </a:xfrm>
          <a:prstGeom prst="rect">
            <a:avLst/>
          </a:prstGeom>
          <a:gradFill rotWithShape="0">
            <a:gsLst>
              <a:gs pos="0">
                <a:srgbClr val="D5A770"/>
              </a:gs>
              <a:gs pos="100000">
                <a:srgbClr val="B66926"/>
              </a:gs>
            </a:gsLst>
            <a:lin ang="5400000" scaled="1"/>
          </a:gradFill>
          <a:ln w="12700">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sz="2000" b="1">
              <a:solidFill>
                <a:srgbClr val="FFFFFF"/>
              </a:solidFill>
              <a:latin typeface="Arial" charset="0"/>
            </a:endParaRPr>
          </a:p>
        </p:txBody>
      </p:sp>
      <p:sp>
        <p:nvSpPr>
          <p:cNvPr id="20506" name="Text Box 55"/>
          <p:cNvSpPr txBox="1">
            <a:spLocks noChangeArrowheads="1"/>
          </p:cNvSpPr>
          <p:nvPr/>
        </p:nvSpPr>
        <p:spPr bwMode="auto">
          <a:xfrm>
            <a:off x="6812285" y="5799286"/>
            <a:ext cx="560388" cy="323850"/>
          </a:xfrm>
          <a:prstGeom prst="rect">
            <a:avLst/>
          </a:prstGeom>
          <a:noFill/>
          <a:ln w="12700">
            <a:noFill/>
            <a:miter lim="800000"/>
            <a:headEnd type="none" w="sm" len="sm"/>
            <a:tailEnd type="none" w="sm" len="sm"/>
          </a:ln>
        </p:spPr>
        <p:txBody>
          <a:bodyPr anchor="ctr">
            <a:spAutoFit/>
          </a:bodyPr>
          <a:lstStyle/>
          <a:p>
            <a:pPr>
              <a:lnSpc>
                <a:spcPct val="80000"/>
              </a:lnSpc>
              <a:spcBef>
                <a:spcPct val="50000"/>
              </a:spcBef>
            </a:pPr>
            <a:r>
              <a:rPr lang="en-US" sz="1800" b="1" dirty="0" smtClean="0">
                <a:solidFill>
                  <a:schemeClr val="bg1"/>
                </a:solidFill>
                <a:latin typeface="Arial" charset="0"/>
                <a:ea typeface="MS Gothic" charset="-128"/>
              </a:rPr>
              <a:t>/</a:t>
            </a:r>
            <a:r>
              <a:rPr lang="en-US" b="1" dirty="0" smtClean="0">
                <a:solidFill>
                  <a:schemeClr val="bg1"/>
                </a:solidFill>
                <a:latin typeface="Arial" charset="0"/>
                <a:ea typeface="MS Gothic" charset="-128"/>
              </a:rPr>
              <a:t>56</a:t>
            </a:r>
            <a:endParaRPr lang="en-US" sz="1800" b="1" dirty="0">
              <a:solidFill>
                <a:schemeClr val="bg1"/>
              </a:solidFill>
              <a:latin typeface="Arial" charset="0"/>
              <a:ea typeface="MS Gothic" charset="-128"/>
            </a:endParaRPr>
          </a:p>
        </p:txBody>
      </p:sp>
      <p:sp>
        <p:nvSpPr>
          <p:cNvPr id="39965" name="Rectangle 60"/>
          <p:cNvSpPr>
            <a:spLocks noChangeArrowheads="1"/>
          </p:cNvSpPr>
          <p:nvPr/>
        </p:nvSpPr>
        <p:spPr bwMode="auto">
          <a:xfrm>
            <a:off x="7426647" y="5813574"/>
            <a:ext cx="493713" cy="309563"/>
          </a:xfrm>
          <a:prstGeom prst="rect">
            <a:avLst/>
          </a:prstGeom>
          <a:gradFill rotWithShape="0">
            <a:gsLst>
              <a:gs pos="0">
                <a:srgbClr val="D5A770"/>
              </a:gs>
              <a:gs pos="100000">
                <a:srgbClr val="B66926"/>
              </a:gs>
            </a:gsLst>
            <a:lin ang="5400000" scaled="1"/>
          </a:gradFill>
          <a:ln w="12700">
            <a:noFill/>
            <a:miter lim="800000"/>
            <a:headEnd type="none" w="sm" len="sm"/>
            <a:tailEnd type="none" w="sm" len="sm"/>
          </a:ln>
          <a:effectLst>
            <a:outerShdw dist="35921" dir="2700000" algn="ctr" rotWithShape="0">
              <a:schemeClr val="bg2"/>
            </a:outerShdw>
          </a:effectLst>
        </p:spPr>
        <p:txBody>
          <a:bodyPr wrap="none" anchor="ctr"/>
          <a:lstStyle/>
          <a:p>
            <a:pPr>
              <a:defRPr/>
            </a:pPr>
            <a:endParaRPr lang="en-US" sz="2000" b="1">
              <a:solidFill>
                <a:srgbClr val="FFFFFF"/>
              </a:solidFill>
              <a:latin typeface="Arial" charset="0"/>
            </a:endParaRPr>
          </a:p>
        </p:txBody>
      </p:sp>
      <p:sp>
        <p:nvSpPr>
          <p:cNvPr id="20508" name="Text Box 61"/>
          <p:cNvSpPr txBox="1">
            <a:spLocks noChangeArrowheads="1"/>
          </p:cNvSpPr>
          <p:nvPr/>
        </p:nvSpPr>
        <p:spPr bwMode="auto">
          <a:xfrm>
            <a:off x="7440935" y="5808811"/>
            <a:ext cx="538163" cy="323850"/>
          </a:xfrm>
          <a:prstGeom prst="rect">
            <a:avLst/>
          </a:prstGeom>
          <a:noFill/>
          <a:ln w="12700">
            <a:noFill/>
            <a:miter lim="800000"/>
            <a:headEnd type="none" w="sm" len="sm"/>
            <a:tailEnd type="none" w="sm" len="sm"/>
          </a:ln>
        </p:spPr>
        <p:txBody>
          <a:bodyPr anchor="ctr">
            <a:spAutoFit/>
          </a:bodyPr>
          <a:lstStyle/>
          <a:p>
            <a:pPr>
              <a:lnSpc>
                <a:spcPct val="80000"/>
              </a:lnSpc>
              <a:spcBef>
                <a:spcPct val="50000"/>
              </a:spcBef>
            </a:pPr>
            <a:r>
              <a:rPr lang="en-US" sz="1800" b="1" dirty="0" smtClean="0">
                <a:solidFill>
                  <a:schemeClr val="bg1"/>
                </a:solidFill>
                <a:latin typeface="Arial" charset="0"/>
                <a:ea typeface="MS Gothic" charset="-128"/>
              </a:rPr>
              <a:t>/</a:t>
            </a:r>
            <a:r>
              <a:rPr lang="en-US" b="1" dirty="0" smtClean="0">
                <a:solidFill>
                  <a:schemeClr val="bg1"/>
                </a:solidFill>
                <a:latin typeface="Arial" charset="0"/>
                <a:ea typeface="MS Gothic" charset="-128"/>
              </a:rPr>
              <a:t>56</a:t>
            </a:r>
            <a:endParaRPr lang="en-US" sz="1800" b="1" dirty="0">
              <a:solidFill>
                <a:schemeClr val="bg1"/>
              </a:solidFill>
              <a:latin typeface="Arial" charset="0"/>
              <a:ea typeface="MS Gothic" charset="-128"/>
            </a:endParaRPr>
          </a:p>
        </p:txBody>
      </p:sp>
      <p:sp>
        <p:nvSpPr>
          <p:cNvPr id="20509" name="Rectangle 56"/>
          <p:cNvSpPr>
            <a:spLocks noChangeArrowheads="1"/>
          </p:cNvSpPr>
          <p:nvPr/>
        </p:nvSpPr>
        <p:spPr bwMode="auto">
          <a:xfrm>
            <a:off x="6242372" y="3106886"/>
            <a:ext cx="88900" cy="407988"/>
          </a:xfrm>
          <a:prstGeom prst="rect">
            <a:avLst/>
          </a:prstGeom>
          <a:gradFill rotWithShape="0">
            <a:gsLst>
              <a:gs pos="0">
                <a:srgbClr val="D5A770"/>
              </a:gs>
              <a:gs pos="100000">
                <a:srgbClr val="B66926"/>
              </a:gs>
            </a:gsLst>
            <a:lin ang="5400000" scaled="1"/>
          </a:gradFill>
          <a:ln w="28575">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sp>
        <p:nvSpPr>
          <p:cNvPr id="20510" name="Rectangle 57"/>
          <p:cNvSpPr>
            <a:spLocks noChangeArrowheads="1"/>
          </p:cNvSpPr>
          <p:nvPr/>
        </p:nvSpPr>
        <p:spPr bwMode="auto">
          <a:xfrm>
            <a:off x="6421760" y="3105299"/>
            <a:ext cx="112713" cy="407988"/>
          </a:xfrm>
          <a:prstGeom prst="rect">
            <a:avLst/>
          </a:prstGeom>
          <a:gradFill rotWithShape="0">
            <a:gsLst>
              <a:gs pos="0">
                <a:srgbClr val="D5A770"/>
              </a:gs>
              <a:gs pos="100000">
                <a:srgbClr val="B66926"/>
              </a:gs>
            </a:gsLst>
            <a:lin ang="5400000" scaled="1"/>
          </a:gradFill>
          <a:ln w="28575">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sp>
        <p:nvSpPr>
          <p:cNvPr id="20511" name="Rectangle 58"/>
          <p:cNvSpPr>
            <a:spLocks noChangeArrowheads="1"/>
          </p:cNvSpPr>
          <p:nvPr/>
        </p:nvSpPr>
        <p:spPr bwMode="auto">
          <a:xfrm>
            <a:off x="6677347" y="3103711"/>
            <a:ext cx="85725" cy="407988"/>
          </a:xfrm>
          <a:prstGeom prst="rect">
            <a:avLst/>
          </a:prstGeom>
          <a:gradFill rotWithShape="0">
            <a:gsLst>
              <a:gs pos="0">
                <a:srgbClr val="D5A770"/>
              </a:gs>
              <a:gs pos="100000">
                <a:srgbClr val="B66926"/>
              </a:gs>
            </a:gsLst>
            <a:lin ang="5400000" scaled="1"/>
          </a:gradFill>
          <a:ln w="28575">
            <a:noFill/>
            <a:miter lim="800000"/>
            <a:headEnd type="none" w="sm" len="sm"/>
            <a:tailEnd type="none" w="sm" len="sm"/>
          </a:ln>
        </p:spPr>
        <p:txBody>
          <a:bodyPr wrap="none" anchor="ctr"/>
          <a:lstStyle/>
          <a:p>
            <a:endParaRPr lang="en-US" b="1">
              <a:solidFill>
                <a:srgbClr val="FFFFFF"/>
              </a:solidFill>
              <a:latin typeface="Arial" charset="0"/>
              <a:ea typeface="MS Gothic"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ea typeface="ＭＳ Ｐゴシック" charset="-128"/>
              </a:rPr>
              <a:t>Portable &amp; non-portable</a:t>
            </a:r>
          </a:p>
        </p:txBody>
      </p:sp>
      <p:sp>
        <p:nvSpPr>
          <p:cNvPr id="21507" name="Rectangle 3"/>
          <p:cNvSpPr>
            <a:spLocks noGrp="1" noChangeArrowheads="1"/>
          </p:cNvSpPr>
          <p:nvPr>
            <p:ph idx="1"/>
          </p:nvPr>
        </p:nvSpPr>
        <p:spPr>
          <a:xfrm>
            <a:off x="457200" y="1604963"/>
            <a:ext cx="8226425" cy="4632349"/>
          </a:xfrm>
        </p:spPr>
        <p:txBody>
          <a:bodyPr/>
          <a:lstStyle/>
          <a:p>
            <a:pPr>
              <a:buFontTx/>
              <a:buNone/>
            </a:pPr>
            <a:r>
              <a:rPr lang="en-US" sz="2400" u="sng" dirty="0" smtClean="0">
                <a:ea typeface="ＭＳ Ｐゴシック" charset="-128"/>
              </a:rPr>
              <a:t>Portable Assignments</a:t>
            </a:r>
          </a:p>
          <a:p>
            <a:pPr lvl="1"/>
            <a:r>
              <a:rPr lang="en-US" sz="1800" dirty="0" smtClean="0">
                <a:ea typeface="ＭＳ Ｐゴシック" charset="-128"/>
              </a:rPr>
              <a:t>Customer addresses independent from ISP</a:t>
            </a:r>
          </a:p>
          <a:p>
            <a:pPr lvl="2"/>
            <a:r>
              <a:rPr lang="en-US" sz="1600" dirty="0" smtClean="0">
                <a:ea typeface="ＭＳ Ｐゴシック" charset="-128"/>
              </a:rPr>
              <a:t>Keeps addresses when changing ISP</a:t>
            </a:r>
          </a:p>
          <a:p>
            <a:pPr lvl="1"/>
            <a:r>
              <a:rPr lang="en-US" sz="1800" dirty="0" smtClean="0">
                <a:ea typeface="ＭＳ Ｐゴシック" charset="-128"/>
              </a:rPr>
              <a:t>Increase the size of routing tables</a:t>
            </a:r>
          </a:p>
          <a:p>
            <a:pPr lvl="1"/>
            <a:r>
              <a:rPr lang="en-US" sz="1800" dirty="0" smtClean="0">
                <a:ea typeface="ＭＳ Ｐゴシック" charset="-128"/>
              </a:rPr>
              <a:t>Small routes may be filtered, flap-dampened</a:t>
            </a:r>
          </a:p>
          <a:p>
            <a:pPr>
              <a:buFontTx/>
              <a:buNone/>
            </a:pPr>
            <a:r>
              <a:rPr lang="en-US" sz="2400" u="sng" dirty="0" smtClean="0">
                <a:ea typeface="ＭＳ Ｐゴシック" charset="-128"/>
              </a:rPr>
              <a:t>Non-portable Assignments</a:t>
            </a:r>
          </a:p>
          <a:p>
            <a:pPr lvl="1"/>
            <a:r>
              <a:rPr lang="en-US" sz="1800" dirty="0" smtClean="0">
                <a:ea typeface="ＭＳ Ｐゴシック" charset="-128"/>
              </a:rPr>
              <a:t>Customer uses ISP’s address space</a:t>
            </a:r>
          </a:p>
          <a:p>
            <a:pPr lvl="2"/>
            <a:r>
              <a:rPr lang="en-US" sz="1600" dirty="0" smtClean="0">
                <a:ea typeface="ＭＳ Ｐゴシック" charset="-128"/>
              </a:rPr>
              <a:t>Must renumber if changing ISP</a:t>
            </a:r>
          </a:p>
          <a:p>
            <a:pPr lvl="1"/>
            <a:r>
              <a:rPr lang="en-US" sz="1800" dirty="0" smtClean="0">
                <a:ea typeface="ＭＳ Ｐゴシック" charset="-128"/>
              </a:rPr>
              <a:t>One way to effectively scale the Internet</a:t>
            </a:r>
          </a:p>
        </p:txBody>
      </p:sp>
      <p:grpSp>
        <p:nvGrpSpPr>
          <p:cNvPr id="2" name="Group 4"/>
          <p:cNvGrpSpPr>
            <a:grpSpLocks/>
          </p:cNvGrpSpPr>
          <p:nvPr/>
        </p:nvGrpSpPr>
        <p:grpSpPr bwMode="auto">
          <a:xfrm>
            <a:off x="6588224" y="4005064"/>
            <a:ext cx="1871663" cy="1028700"/>
            <a:chOff x="4444" y="2615"/>
            <a:chExt cx="1179" cy="648"/>
          </a:xfrm>
        </p:grpSpPr>
        <p:sp>
          <p:nvSpPr>
            <p:cNvPr id="21519" name="Rectangle 5"/>
            <p:cNvSpPr>
              <a:spLocks noChangeArrowheads="1"/>
            </p:cNvSpPr>
            <p:nvPr/>
          </p:nvSpPr>
          <p:spPr bwMode="auto">
            <a:xfrm>
              <a:off x="4444" y="2863"/>
              <a:ext cx="1179" cy="201"/>
            </a:xfrm>
            <a:prstGeom prst="rect">
              <a:avLst/>
            </a:prstGeom>
            <a:solidFill>
              <a:srgbClr val="FFFF99"/>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20" name="Rectangle 6"/>
            <p:cNvSpPr>
              <a:spLocks noChangeArrowheads="1"/>
            </p:cNvSpPr>
            <p:nvPr/>
          </p:nvSpPr>
          <p:spPr bwMode="auto">
            <a:xfrm>
              <a:off x="4508" y="3180"/>
              <a:ext cx="183" cy="8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21" name="Rectangle 7"/>
            <p:cNvSpPr>
              <a:spLocks noChangeArrowheads="1"/>
            </p:cNvSpPr>
            <p:nvPr/>
          </p:nvSpPr>
          <p:spPr bwMode="auto">
            <a:xfrm>
              <a:off x="4777" y="3180"/>
              <a:ext cx="183" cy="8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22" name="Rectangle 8"/>
            <p:cNvSpPr>
              <a:spLocks noChangeArrowheads="1"/>
            </p:cNvSpPr>
            <p:nvPr/>
          </p:nvSpPr>
          <p:spPr bwMode="auto">
            <a:xfrm>
              <a:off x="5048" y="3180"/>
              <a:ext cx="183" cy="8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23" name="Rectangle 9"/>
            <p:cNvSpPr>
              <a:spLocks noChangeArrowheads="1"/>
            </p:cNvSpPr>
            <p:nvPr/>
          </p:nvSpPr>
          <p:spPr bwMode="auto">
            <a:xfrm>
              <a:off x="5332" y="3178"/>
              <a:ext cx="183" cy="8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24" name="Line 10"/>
            <p:cNvSpPr>
              <a:spLocks noChangeShapeType="1"/>
            </p:cNvSpPr>
            <p:nvPr/>
          </p:nvSpPr>
          <p:spPr bwMode="auto">
            <a:xfrm flipH="1">
              <a:off x="4509" y="3045"/>
              <a:ext cx="64" cy="136"/>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25" name="Line 11"/>
            <p:cNvSpPr>
              <a:spLocks noChangeShapeType="1"/>
            </p:cNvSpPr>
            <p:nvPr/>
          </p:nvSpPr>
          <p:spPr bwMode="auto">
            <a:xfrm>
              <a:off x="4630" y="3058"/>
              <a:ext cx="61" cy="125"/>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26" name="Line 12"/>
            <p:cNvSpPr>
              <a:spLocks noChangeShapeType="1"/>
            </p:cNvSpPr>
            <p:nvPr/>
          </p:nvSpPr>
          <p:spPr bwMode="auto">
            <a:xfrm flipH="1">
              <a:off x="4777" y="3041"/>
              <a:ext cx="56" cy="138"/>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27" name="Line 13"/>
            <p:cNvSpPr>
              <a:spLocks noChangeShapeType="1"/>
            </p:cNvSpPr>
            <p:nvPr/>
          </p:nvSpPr>
          <p:spPr bwMode="auto">
            <a:xfrm>
              <a:off x="4887" y="3056"/>
              <a:ext cx="72" cy="128"/>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28" name="Line 14"/>
            <p:cNvSpPr>
              <a:spLocks noChangeShapeType="1"/>
            </p:cNvSpPr>
            <p:nvPr/>
          </p:nvSpPr>
          <p:spPr bwMode="auto">
            <a:xfrm>
              <a:off x="5182" y="3068"/>
              <a:ext cx="49" cy="115"/>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29" name="Line 15"/>
            <p:cNvSpPr>
              <a:spLocks noChangeShapeType="1"/>
            </p:cNvSpPr>
            <p:nvPr/>
          </p:nvSpPr>
          <p:spPr bwMode="auto">
            <a:xfrm flipH="1">
              <a:off x="5047" y="3039"/>
              <a:ext cx="83" cy="149"/>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30" name="Line 16"/>
            <p:cNvSpPr>
              <a:spLocks noChangeShapeType="1"/>
            </p:cNvSpPr>
            <p:nvPr/>
          </p:nvSpPr>
          <p:spPr bwMode="auto">
            <a:xfrm>
              <a:off x="5441" y="3037"/>
              <a:ext cx="73" cy="142"/>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31" name="Rectangle 17"/>
            <p:cNvSpPr>
              <a:spLocks noChangeArrowheads="1"/>
            </p:cNvSpPr>
            <p:nvPr/>
          </p:nvSpPr>
          <p:spPr bwMode="auto">
            <a:xfrm>
              <a:off x="4824" y="2863"/>
              <a:ext cx="66" cy="20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32" name="Rectangle 18"/>
            <p:cNvSpPr>
              <a:spLocks noChangeArrowheads="1"/>
            </p:cNvSpPr>
            <p:nvPr/>
          </p:nvSpPr>
          <p:spPr bwMode="auto">
            <a:xfrm>
              <a:off x="4565" y="2863"/>
              <a:ext cx="66" cy="20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33" name="Rectangle 19"/>
            <p:cNvSpPr>
              <a:spLocks noChangeArrowheads="1"/>
            </p:cNvSpPr>
            <p:nvPr/>
          </p:nvSpPr>
          <p:spPr bwMode="auto">
            <a:xfrm>
              <a:off x="5115" y="2864"/>
              <a:ext cx="66" cy="20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34" name="Rectangle 20"/>
            <p:cNvSpPr>
              <a:spLocks noChangeArrowheads="1"/>
            </p:cNvSpPr>
            <p:nvPr/>
          </p:nvSpPr>
          <p:spPr bwMode="auto">
            <a:xfrm>
              <a:off x="5384" y="2864"/>
              <a:ext cx="66" cy="20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35" name="Line 21"/>
            <p:cNvSpPr>
              <a:spLocks noChangeShapeType="1"/>
            </p:cNvSpPr>
            <p:nvPr/>
          </p:nvSpPr>
          <p:spPr bwMode="auto">
            <a:xfrm flipH="1">
              <a:off x="5331" y="3042"/>
              <a:ext cx="65" cy="137"/>
            </a:xfrm>
            <a:prstGeom prst="line">
              <a:avLst/>
            </a:prstGeom>
            <a:noFill/>
            <a:ln w="12700">
              <a:solidFill>
                <a:schemeClr val="tx2"/>
              </a:solidFill>
              <a:miter lim="800000"/>
              <a:headEnd type="none" w="sm" len="sm"/>
              <a:tailEnd type="none" w="sm" len="sm"/>
            </a:ln>
          </p:spPr>
          <p:txBody>
            <a:bodyPr wrap="none"/>
            <a:lstStyle/>
            <a:p>
              <a:endParaRPr lang="en-AU"/>
            </a:p>
          </p:txBody>
        </p:sp>
        <p:sp>
          <p:nvSpPr>
            <p:cNvPr id="21536" name="AutoShape 22"/>
            <p:cNvSpPr>
              <a:spLocks noChangeArrowheads="1"/>
            </p:cNvSpPr>
            <p:nvPr/>
          </p:nvSpPr>
          <p:spPr bwMode="auto">
            <a:xfrm>
              <a:off x="4727" y="2615"/>
              <a:ext cx="640" cy="219"/>
            </a:xfrm>
            <a:prstGeom prst="upArrow">
              <a:avLst>
                <a:gd name="adj1" fmla="val 50000"/>
                <a:gd name="adj2" fmla="val 25000"/>
              </a:avLst>
            </a:prstGeom>
            <a:solidFill>
              <a:srgbClr val="FFFF99"/>
            </a:solidFill>
            <a:ln w="12700">
              <a:solidFill>
                <a:schemeClr val="tx2"/>
              </a:solidFill>
              <a:miter lim="800000"/>
              <a:headEnd type="none" w="sm" len="sm"/>
              <a:tailEnd type="none" w="sm" len="sm"/>
            </a:ln>
          </p:spPr>
          <p:txBody>
            <a:bodyPr wrap="none" anchor="ctr"/>
            <a:lstStyle/>
            <a:p>
              <a:endParaRPr lang="en-US">
                <a:ea typeface="MS Gothic" charset="-128"/>
              </a:endParaRPr>
            </a:p>
          </p:txBody>
        </p:sp>
      </p:grpSp>
      <p:grpSp>
        <p:nvGrpSpPr>
          <p:cNvPr id="3" name="Group 23"/>
          <p:cNvGrpSpPr>
            <a:grpSpLocks/>
          </p:cNvGrpSpPr>
          <p:nvPr/>
        </p:nvGrpSpPr>
        <p:grpSpPr bwMode="auto">
          <a:xfrm>
            <a:off x="6732240" y="2140024"/>
            <a:ext cx="1633538" cy="496888"/>
            <a:chOff x="4517" y="1709"/>
            <a:chExt cx="1029" cy="313"/>
          </a:xfrm>
        </p:grpSpPr>
        <p:sp>
          <p:nvSpPr>
            <p:cNvPr id="21511" name="Rectangle 24"/>
            <p:cNvSpPr>
              <a:spLocks noChangeArrowheads="1"/>
            </p:cNvSpPr>
            <p:nvPr/>
          </p:nvSpPr>
          <p:spPr bwMode="auto">
            <a:xfrm>
              <a:off x="4539" y="1939"/>
              <a:ext cx="183" cy="83"/>
            </a:xfrm>
            <a:prstGeom prst="rect">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2" name="Rectangle 25"/>
            <p:cNvSpPr>
              <a:spLocks noChangeArrowheads="1"/>
            </p:cNvSpPr>
            <p:nvPr/>
          </p:nvSpPr>
          <p:spPr bwMode="auto">
            <a:xfrm>
              <a:off x="4808" y="1939"/>
              <a:ext cx="183" cy="83"/>
            </a:xfrm>
            <a:prstGeom prst="rect">
              <a:avLst/>
            </a:prstGeom>
            <a:solidFill>
              <a:srgbClr val="3399FF"/>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3" name="Rectangle 26"/>
            <p:cNvSpPr>
              <a:spLocks noChangeArrowheads="1"/>
            </p:cNvSpPr>
            <p:nvPr/>
          </p:nvSpPr>
          <p:spPr bwMode="auto">
            <a:xfrm>
              <a:off x="5079" y="1939"/>
              <a:ext cx="183" cy="83"/>
            </a:xfrm>
            <a:prstGeom prst="rect">
              <a:avLst/>
            </a:prstGeom>
            <a:solidFill>
              <a:srgbClr val="FF0066"/>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4" name="Rectangle 27"/>
            <p:cNvSpPr>
              <a:spLocks noChangeArrowheads="1"/>
            </p:cNvSpPr>
            <p:nvPr/>
          </p:nvSpPr>
          <p:spPr bwMode="auto">
            <a:xfrm>
              <a:off x="5363" y="1937"/>
              <a:ext cx="183" cy="83"/>
            </a:xfrm>
            <a:prstGeom prst="rect">
              <a:avLst/>
            </a:prstGeom>
            <a:solidFill>
              <a:srgbClr val="EBFFFF"/>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5" name="AutoShape 28"/>
            <p:cNvSpPr>
              <a:spLocks noChangeArrowheads="1"/>
            </p:cNvSpPr>
            <p:nvPr/>
          </p:nvSpPr>
          <p:spPr bwMode="auto">
            <a:xfrm>
              <a:off x="4517" y="1717"/>
              <a:ext cx="201" cy="155"/>
            </a:xfrm>
            <a:prstGeom prst="upArrow">
              <a:avLst>
                <a:gd name="adj1" fmla="val 50000"/>
                <a:gd name="adj2" fmla="val 25000"/>
              </a:avLst>
            </a:prstGeom>
            <a:solidFill>
              <a:srgbClr val="FFFF00"/>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6" name="AutoShape 29"/>
            <p:cNvSpPr>
              <a:spLocks noChangeArrowheads="1"/>
            </p:cNvSpPr>
            <p:nvPr/>
          </p:nvSpPr>
          <p:spPr bwMode="auto">
            <a:xfrm>
              <a:off x="5044" y="1713"/>
              <a:ext cx="201" cy="155"/>
            </a:xfrm>
            <a:prstGeom prst="upArrow">
              <a:avLst>
                <a:gd name="adj1" fmla="val 50000"/>
                <a:gd name="adj2" fmla="val 25000"/>
              </a:avLst>
            </a:prstGeom>
            <a:solidFill>
              <a:srgbClr val="FF0066"/>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7" name="AutoShape 30"/>
            <p:cNvSpPr>
              <a:spLocks noChangeArrowheads="1"/>
            </p:cNvSpPr>
            <p:nvPr/>
          </p:nvSpPr>
          <p:spPr bwMode="auto">
            <a:xfrm>
              <a:off x="5337" y="1709"/>
              <a:ext cx="201" cy="155"/>
            </a:xfrm>
            <a:prstGeom prst="upArrow">
              <a:avLst>
                <a:gd name="adj1" fmla="val 50000"/>
                <a:gd name="adj2" fmla="val 25000"/>
              </a:avLst>
            </a:prstGeom>
            <a:solidFill>
              <a:srgbClr val="EBFFFF"/>
            </a:solidFill>
            <a:ln w="12700">
              <a:solidFill>
                <a:schemeClr val="tx2"/>
              </a:solidFill>
              <a:miter lim="800000"/>
              <a:headEnd type="none" w="sm" len="sm"/>
              <a:tailEnd type="none" w="sm" len="sm"/>
            </a:ln>
          </p:spPr>
          <p:txBody>
            <a:bodyPr wrap="none" anchor="ctr"/>
            <a:lstStyle/>
            <a:p>
              <a:endParaRPr lang="en-US">
                <a:ea typeface="MS Gothic" charset="-128"/>
              </a:endParaRPr>
            </a:p>
          </p:txBody>
        </p:sp>
        <p:sp>
          <p:nvSpPr>
            <p:cNvPr id="21518" name="AutoShape 31"/>
            <p:cNvSpPr>
              <a:spLocks noChangeArrowheads="1"/>
            </p:cNvSpPr>
            <p:nvPr/>
          </p:nvSpPr>
          <p:spPr bwMode="auto">
            <a:xfrm>
              <a:off x="4784" y="1714"/>
              <a:ext cx="201" cy="155"/>
            </a:xfrm>
            <a:prstGeom prst="upArrow">
              <a:avLst>
                <a:gd name="adj1" fmla="val 50000"/>
                <a:gd name="adj2" fmla="val 25000"/>
              </a:avLst>
            </a:prstGeom>
            <a:solidFill>
              <a:srgbClr val="3399FF"/>
            </a:solidFill>
            <a:ln w="12700">
              <a:solidFill>
                <a:schemeClr val="tx2"/>
              </a:solidFill>
              <a:miter lim="800000"/>
              <a:headEnd type="none" w="sm" len="sm"/>
              <a:tailEnd type="none" w="sm" len="sm"/>
            </a:ln>
          </p:spPr>
          <p:txBody>
            <a:bodyPr wrap="none" anchor="ctr"/>
            <a:lstStyle/>
            <a:p>
              <a:endParaRPr lang="en-US">
                <a:ea typeface="MS Gothic" charset="-128"/>
              </a:endParaRPr>
            </a:p>
          </p:txBody>
        </p:sp>
      </p:grpSp>
      <p:sp>
        <p:nvSpPr>
          <p:cNvPr id="21510" name="Rectangle 32"/>
          <p:cNvSpPr>
            <a:spLocks noChangeArrowheads="1"/>
          </p:cNvSpPr>
          <p:nvPr/>
        </p:nvSpPr>
        <p:spPr bwMode="auto">
          <a:xfrm>
            <a:off x="356718" y="5373216"/>
            <a:ext cx="6127062" cy="1052596"/>
          </a:xfrm>
          <a:prstGeom prst="rect">
            <a:avLst/>
          </a:prstGeom>
          <a:noFill/>
          <a:ln w="9525">
            <a:noFill/>
            <a:miter lim="800000"/>
            <a:headEnd/>
            <a:tailEnd/>
          </a:ln>
        </p:spPr>
        <p:txBody>
          <a:bodyPr wrap="none">
            <a:spAutoFit/>
          </a:bodyPr>
          <a:lstStyle/>
          <a:p>
            <a:pPr>
              <a:lnSpc>
                <a:spcPct val="90000"/>
              </a:lnSpc>
              <a:spcBef>
                <a:spcPct val="20000"/>
              </a:spcBef>
            </a:pPr>
            <a:r>
              <a:rPr lang="en-US" sz="2400" u="sng" dirty="0">
                <a:solidFill>
                  <a:schemeClr val="tx2"/>
                </a:solidFill>
                <a:latin typeface="Arial" charset="0"/>
                <a:ea typeface="MS Gothic" charset="-128"/>
              </a:rPr>
              <a:t>Portable </a:t>
            </a:r>
            <a:r>
              <a:rPr lang="en-US" sz="2400" u="sng" dirty="0" smtClean="0">
                <a:solidFill>
                  <a:schemeClr val="tx2"/>
                </a:solidFill>
                <a:latin typeface="Arial" charset="0"/>
                <a:ea typeface="MS Gothic" charset="-128"/>
              </a:rPr>
              <a:t>allocations</a:t>
            </a:r>
            <a:endParaRPr lang="en-US" sz="2400" dirty="0" smtClean="0">
              <a:solidFill>
                <a:schemeClr val="tx2"/>
              </a:solidFill>
              <a:latin typeface="Arial" charset="0"/>
              <a:ea typeface="MS Gothic" charset="-128"/>
            </a:endParaRPr>
          </a:p>
          <a:p>
            <a:pPr>
              <a:lnSpc>
                <a:spcPct val="150000"/>
              </a:lnSpc>
              <a:spcBef>
                <a:spcPct val="20000"/>
              </a:spcBef>
            </a:pPr>
            <a:r>
              <a:rPr lang="en-US" sz="2400" dirty="0">
                <a:solidFill>
                  <a:schemeClr val="tx2"/>
                </a:solidFill>
                <a:latin typeface="Arial" charset="0"/>
                <a:ea typeface="MS Gothic" charset="-128"/>
              </a:rPr>
              <a:t> </a:t>
            </a:r>
            <a:r>
              <a:rPr lang="en-US" sz="2400" dirty="0" smtClean="0">
                <a:solidFill>
                  <a:schemeClr val="tx2"/>
                </a:solidFill>
                <a:latin typeface="Arial" charset="0"/>
                <a:ea typeface="MS Gothic" charset="-128"/>
              </a:rPr>
              <a:t>    </a:t>
            </a:r>
            <a:r>
              <a:rPr lang="en-US" dirty="0" smtClean="0">
                <a:solidFill>
                  <a:schemeClr val="tx2"/>
                </a:solidFill>
                <a:latin typeface="Arial" charset="0"/>
                <a:ea typeface="MS Gothic" charset="-128"/>
              </a:rPr>
              <a:t>Allocations </a:t>
            </a:r>
            <a:r>
              <a:rPr lang="en-US" dirty="0" smtClean="0">
                <a:solidFill>
                  <a:schemeClr val="tx2"/>
                </a:solidFill>
                <a:latin typeface="Arial" charset="0"/>
                <a:ea typeface="MS Gothic" charset="-128"/>
              </a:rPr>
              <a:t>to service provider made </a:t>
            </a:r>
            <a:r>
              <a:rPr lang="en-US" dirty="0">
                <a:solidFill>
                  <a:schemeClr val="tx2"/>
                </a:solidFill>
                <a:latin typeface="Arial" charset="0"/>
                <a:ea typeface="MS Gothic" charset="-128"/>
              </a:rPr>
              <a:t>by APNIC/NIRs</a:t>
            </a:r>
            <a:endParaRPr lang="en-US" sz="2800" i="1" dirty="0">
              <a:solidFill>
                <a:schemeClr val="tx2"/>
              </a:solidFill>
              <a:latin typeface="Arial" charset="0"/>
              <a:ea typeface="MS Gothic" charset="-12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Request Content</a:t>
            </a:r>
            <a:endParaRPr lang="en-AU" dirty="0"/>
          </a:p>
        </p:txBody>
      </p:sp>
      <p:sp>
        <p:nvSpPr>
          <p:cNvPr id="3" name="Content Placeholder 2"/>
          <p:cNvSpPr>
            <a:spLocks noGrp="1"/>
          </p:cNvSpPr>
          <p:nvPr>
            <p:ph idx="1"/>
          </p:nvPr>
        </p:nvSpPr>
        <p:spPr/>
        <p:txBody>
          <a:bodyPr/>
          <a:lstStyle/>
          <a:p>
            <a:pPr>
              <a:buFont typeface="Arial" pitchFamily="34" charset="0"/>
              <a:buChar char="•"/>
            </a:pPr>
            <a:r>
              <a:rPr lang="en-AU" dirty="0" smtClean="0"/>
              <a:t>Past Usage</a:t>
            </a:r>
          </a:p>
          <a:p>
            <a:pPr lvl="1">
              <a:buFont typeface="Arial" pitchFamily="34" charset="0"/>
              <a:buChar char="•"/>
            </a:pPr>
            <a:r>
              <a:rPr lang="en-AU" dirty="0" smtClean="0"/>
              <a:t>Current Network</a:t>
            </a:r>
          </a:p>
          <a:p>
            <a:pPr lvl="1">
              <a:buFont typeface="Arial" pitchFamily="34" charset="0"/>
              <a:buChar char="•"/>
            </a:pPr>
            <a:r>
              <a:rPr lang="en-AU" dirty="0" smtClean="0"/>
              <a:t>Utilization rate (% or HD)</a:t>
            </a:r>
          </a:p>
          <a:p>
            <a:pPr>
              <a:buFont typeface="Arial" pitchFamily="34" charset="0"/>
              <a:buChar char="•"/>
            </a:pPr>
            <a:r>
              <a:rPr lang="en-AU" dirty="0" smtClean="0"/>
              <a:t>Network Plan</a:t>
            </a:r>
          </a:p>
          <a:p>
            <a:pPr>
              <a:buFont typeface="Arial" pitchFamily="34" charset="0"/>
              <a:buChar char="•"/>
            </a:pPr>
            <a:r>
              <a:rPr lang="en-AU" dirty="0" smtClean="0"/>
              <a:t>Supporting Documents</a:t>
            </a:r>
          </a:p>
          <a:p>
            <a:pPr>
              <a:buFont typeface="Arial" pitchFamily="34" charset="0"/>
              <a:buChar char="•"/>
            </a:pPr>
            <a:r>
              <a:rPr lang="en-AU" dirty="0" smtClean="0"/>
              <a:t>Whois template</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 Request</a:t>
            </a: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1043607" y="1277149"/>
            <a:ext cx="7027417" cy="49685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ARMs - DEMO</a:t>
            </a:r>
            <a:endParaRPr lang="en-AU" dirty="0"/>
          </a:p>
        </p:txBody>
      </p:sp>
      <p:sp>
        <p:nvSpPr>
          <p:cNvPr id="5" name="Text Placeholder 4"/>
          <p:cNvSpPr>
            <a:spLocks noGrp="1"/>
          </p:cNvSpPr>
          <p:nvPr>
            <p:ph type="body" idx="1"/>
          </p:nvPr>
        </p:nvSpPr>
        <p:spPr/>
        <p:txBody>
          <a:bodyPr/>
          <a:lstStyle/>
          <a:p>
            <a:r>
              <a:rPr lang="en-AU" dirty="0" smtClean="0"/>
              <a:t>APNIC Resource Management System</a:t>
            </a: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PNIC Phase 1 PowerPoint 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Gothic"/>
        <a:cs typeface="MS Gothic"/>
      </a:majorFont>
      <a:minorFont>
        <a:latin typeface="Arial"/>
        <a:ea typeface="MS Gothic"/>
        <a:cs typeface="MS 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6000"/>
          </a:lnSpc>
          <a:spcBef>
            <a:spcPct val="0"/>
          </a:spcBef>
          <a:spcAft>
            <a:spcPct val="0"/>
          </a:spcAft>
          <a:buClr>
            <a:srgbClr val="000000"/>
          </a:buClr>
          <a:buSzPct val="100000"/>
          <a:buFont typeface="Times New Roman" charset="0"/>
          <a:buNone/>
          <a:tabLst/>
          <a:defRPr kumimoji="0" lang="en-US" sz="1800" b="0" i="0" u="none" strike="noStrike" cap="none" normalizeH="0" baseline="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6000"/>
          </a:lnSpc>
          <a:spcBef>
            <a:spcPct val="0"/>
          </a:spcBef>
          <a:spcAft>
            <a:spcPct val="0"/>
          </a:spcAft>
          <a:buClr>
            <a:srgbClr val="000000"/>
          </a:buClr>
          <a:buSzPct val="100000"/>
          <a:buFont typeface="Times New Roman" charset="0"/>
          <a:buNone/>
          <a:tabLst/>
          <a:defRPr kumimoji="0" lang="en-US" sz="1800" b="0" i="0" u="none" strike="noStrike" cap="none" normalizeH="0" baseline="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APNIC Phase 1 PowerPoint</Template>
  <TotalTime>101</TotalTime>
  <Words>1110</Words>
  <Application>Microsoft Office PowerPoint</Application>
  <PresentationFormat>On-screen Show (4:3)</PresentationFormat>
  <Paragraphs>269</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APNIC Phase 1 PowerPoint template</vt:lpstr>
      <vt:lpstr>APNIC Registry Operations</vt:lpstr>
      <vt:lpstr>Overview</vt:lpstr>
      <vt:lpstr>Registration Services</vt:lpstr>
      <vt:lpstr>Allocation and Assignment</vt:lpstr>
      <vt:lpstr>Allocation and Assignment</vt:lpstr>
      <vt:lpstr>Portable &amp; non-portable</vt:lpstr>
      <vt:lpstr>Request Content</vt:lpstr>
      <vt:lpstr>Resource Request</vt:lpstr>
      <vt:lpstr>ARMs - DEMO</vt:lpstr>
      <vt:lpstr>Member Services</vt:lpstr>
      <vt:lpstr>Service Level Agreement (SLA) for Member Services</vt:lpstr>
      <vt:lpstr>Helpdesk inquiries </vt:lpstr>
      <vt:lpstr>Whois Support </vt:lpstr>
      <vt:lpstr>Membership &amp; Resurce Application</vt:lpstr>
      <vt:lpstr>Slide 15</vt:lpstr>
      <vt:lpstr>Slide 16</vt:lpstr>
      <vt:lpstr>Myapnic - DEMO</vt:lpstr>
      <vt:lpstr>Systems Support</vt:lpstr>
      <vt:lpstr>APNIC Systems Information</vt:lpstr>
      <vt:lpstr>Access control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APNIC Registry Operations</dc:title>
  <dc:creator>Sanjaya</dc:creator>
  <cp:lastModifiedBy>Sanjaya</cp:lastModifiedBy>
  <cp:revision>13</cp:revision>
  <dcterms:created xsi:type="dcterms:W3CDTF">2011-07-25T21:27:30Z</dcterms:created>
  <dcterms:modified xsi:type="dcterms:W3CDTF">2011-07-25T23:51:47Z</dcterms:modified>
</cp:coreProperties>
</file>